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6" r:id="rId2"/>
    <p:sldId id="295" r:id="rId3"/>
    <p:sldId id="296" r:id="rId4"/>
    <p:sldId id="287" r:id="rId5"/>
    <p:sldId id="288" r:id="rId6"/>
    <p:sldId id="289" r:id="rId7"/>
    <p:sldId id="293" r:id="rId8"/>
    <p:sldId id="292" r:id="rId9"/>
    <p:sldId id="291" r:id="rId10"/>
    <p:sldId id="284" r:id="rId11"/>
    <p:sldId id="294" r:id="rId12"/>
    <p:sldId id="277" r:id="rId13"/>
    <p:sldId id="276" r:id="rId14"/>
    <p:sldId id="279" r:id="rId15"/>
    <p:sldId id="285" r:id="rId16"/>
    <p:sldId id="286" r:id="rId17"/>
    <p:sldId id="278" r:id="rId18"/>
  </p:sldIdLst>
  <p:sldSz cx="9144000" cy="6858000" type="screen4x3"/>
  <p:notesSz cx="6735763" cy="9866313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75DCB02-9BB8-47FD-8907-85C794F793BA}" styleName="Estilo temático 1 - Énfasis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132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0B8104-D74B-4180-ADC0-D1DDD86C9556}" type="datetimeFigureOut">
              <a:rPr lang="es-MX" smtClean="0"/>
              <a:t>03/10/2020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1233488"/>
            <a:ext cx="443706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7A1F84-7B17-4E18-90E2-C9AFC523FC4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5252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Beneficiará a más de 300.000 personas. </a:t>
            </a:r>
          </a:p>
          <a:p>
            <a:endParaRPr lang="es-PY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A0ED47-A2CD-418C-8845-4364ACA9C584}" type="slidenum">
              <a:rPr lang="es-PY" smtClean="0"/>
              <a:t>12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755721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EE12F-64AE-41E0-A961-FB725CABE4AA}" type="datetimeFigureOut">
              <a:rPr lang="es-MX" smtClean="0"/>
              <a:t>03/10/2020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EF957-7690-4B87-896A-8A55F020C26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049049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EE12F-64AE-41E0-A961-FB725CABE4AA}" type="datetimeFigureOut">
              <a:rPr lang="es-MX" smtClean="0"/>
              <a:t>03/10/2020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EF957-7690-4B87-896A-8A55F020C26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38012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EE12F-64AE-41E0-A961-FB725CABE4AA}" type="datetimeFigureOut">
              <a:rPr lang="es-MX" smtClean="0"/>
              <a:t>03/10/2020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EF957-7690-4B87-896A-8A55F020C26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04138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EE12F-64AE-41E0-A961-FB725CABE4AA}" type="datetimeFigureOut">
              <a:rPr lang="es-MX" smtClean="0"/>
              <a:t>03/10/2020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EF957-7690-4B87-896A-8A55F020C26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91552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EE12F-64AE-41E0-A961-FB725CABE4AA}" type="datetimeFigureOut">
              <a:rPr lang="es-MX" smtClean="0"/>
              <a:t>03/10/2020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EF957-7690-4B87-896A-8A55F020C26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56650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EE12F-64AE-41E0-A961-FB725CABE4AA}" type="datetimeFigureOut">
              <a:rPr lang="es-MX" smtClean="0"/>
              <a:t>03/10/2020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EF957-7690-4B87-896A-8A55F020C26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75475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EE12F-64AE-41E0-A961-FB725CABE4AA}" type="datetimeFigureOut">
              <a:rPr lang="es-MX" smtClean="0"/>
              <a:t>03/10/2020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EF957-7690-4B87-896A-8A55F020C26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46066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EE12F-64AE-41E0-A961-FB725CABE4AA}" type="datetimeFigureOut">
              <a:rPr lang="es-MX" smtClean="0"/>
              <a:t>03/10/2020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EF957-7690-4B87-896A-8A55F020C26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45028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EE12F-64AE-41E0-A961-FB725CABE4AA}" type="datetimeFigureOut">
              <a:rPr lang="es-MX" smtClean="0"/>
              <a:t>03/10/2020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EF957-7690-4B87-896A-8A55F020C26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65028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EE12F-64AE-41E0-A961-FB725CABE4AA}" type="datetimeFigureOut">
              <a:rPr lang="es-MX" smtClean="0"/>
              <a:t>03/10/2020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EF957-7690-4B87-896A-8A55F020C26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44357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EE12F-64AE-41E0-A961-FB725CABE4AA}" type="datetimeFigureOut">
              <a:rPr lang="es-MX" smtClean="0"/>
              <a:t>03/10/2020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EF957-7690-4B87-896A-8A55F020C26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96855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7EE12F-64AE-41E0-A961-FB725CABE4AA}" type="datetimeFigureOut">
              <a:rPr lang="es-MX" smtClean="0"/>
              <a:t>03/10/2020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3EF957-7690-4B87-896A-8A55F020C26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49953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121"/>
            <a:ext cx="9144000" cy="6443758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2224585" y="5142526"/>
            <a:ext cx="4694830" cy="400110"/>
          </a:xfrm>
          <a:prstGeom prst="rect">
            <a:avLst/>
          </a:prstGeom>
          <a:solidFill>
            <a:srgbClr val="FF99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+ DESARROLLO + CALIDAD DE VIDA</a:t>
            </a:r>
          </a:p>
        </p:txBody>
      </p:sp>
      <p:sp>
        <p:nvSpPr>
          <p:cNvPr id="7" name="Rectángulo 6"/>
          <p:cNvSpPr/>
          <p:nvPr/>
        </p:nvSpPr>
        <p:spPr>
          <a:xfrm>
            <a:off x="0" y="1926617"/>
            <a:ext cx="9144000" cy="1169551"/>
          </a:xfrm>
          <a:prstGeom prst="rect">
            <a:avLst/>
          </a:prstGeom>
          <a:solidFill>
            <a:srgbClr val="FF99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Proyectos de Infraestructura</a:t>
            </a:r>
          </a:p>
          <a:p>
            <a:pPr algn="ctr"/>
            <a:r>
              <a:rPr lang="es-MX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Reactivación Económica 2020</a:t>
            </a:r>
          </a:p>
        </p:txBody>
      </p:sp>
      <p:sp>
        <p:nvSpPr>
          <p:cNvPr id="5" name="Rectángulo 4"/>
          <p:cNvSpPr/>
          <p:nvPr/>
        </p:nvSpPr>
        <p:spPr>
          <a:xfrm>
            <a:off x="1357952" y="3765404"/>
            <a:ext cx="6428096" cy="707886"/>
          </a:xfrm>
          <a:prstGeom prst="rect">
            <a:avLst/>
          </a:prstGeom>
          <a:solidFill>
            <a:srgbClr val="FF99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Herramientas Financieras para el Desarrollo de Infraestructura - CAVIALPA </a:t>
            </a:r>
          </a:p>
        </p:txBody>
      </p:sp>
    </p:spTree>
    <p:extLst>
      <p:ext uri="{BB962C8B-B14F-4D97-AF65-F5344CB8AC3E}">
        <p14:creationId xmlns:p14="http://schemas.microsoft.com/office/powerpoint/2010/main" val="4150673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492"/>
            <a:ext cx="9144000" cy="6445016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487604" y="471704"/>
            <a:ext cx="50496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Ruta </a:t>
            </a:r>
            <a:r>
              <a:rPr lang="es-MX" sz="2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PY12 (162 </a:t>
            </a:r>
            <a:r>
              <a:rPr lang="es-MX" sz="2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Km)</a:t>
            </a:r>
          </a:p>
        </p:txBody>
      </p:sp>
      <p:sp>
        <p:nvSpPr>
          <p:cNvPr id="5" name="Rectángulo 4"/>
          <p:cNvSpPr/>
          <p:nvPr/>
        </p:nvSpPr>
        <p:spPr>
          <a:xfrm>
            <a:off x="6045957" y="1028581"/>
            <a:ext cx="2961565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Ficha Técnica</a:t>
            </a:r>
          </a:p>
          <a:p>
            <a:endParaRPr lang="es-MX" sz="20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epler 296" panose="02000000000000000000" pitchFamily="50" charset="0"/>
            </a:endParaRPr>
          </a:p>
          <a:p>
            <a:r>
              <a:rPr lang="es-MX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Nombre del Proyecto:</a:t>
            </a:r>
          </a:p>
          <a:p>
            <a:r>
              <a:rPr lang="es-ES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Mejoramiento y Mantenimiento de la Ruta PY12 en el tramo Cruce </a:t>
            </a:r>
            <a:r>
              <a:rPr lang="es-ES" sz="1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Nanawa</a:t>
            </a:r>
            <a:r>
              <a:rPr lang="es-ES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 – Gral. </a:t>
            </a:r>
            <a:r>
              <a:rPr lang="es-ES" sz="1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Bruguez</a:t>
            </a:r>
            <a:r>
              <a:rPr lang="es-ES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.</a:t>
            </a:r>
          </a:p>
          <a:p>
            <a:endParaRPr lang="es-MX" sz="1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epler 296" panose="02000000000000000000" pitchFamily="50" charset="0"/>
            </a:endParaRPr>
          </a:p>
          <a:p>
            <a:r>
              <a:rPr lang="es-MX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Departamento:</a:t>
            </a:r>
          </a:p>
          <a:p>
            <a:r>
              <a:rPr lang="es-MX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Presidente Hayes.</a:t>
            </a:r>
          </a:p>
          <a:p>
            <a:endParaRPr lang="es-MX" sz="1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epler 296" panose="02000000000000000000" pitchFamily="50" charset="0"/>
            </a:endParaRPr>
          </a:p>
          <a:p>
            <a:r>
              <a:rPr lang="es-MX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Inversión Estimada:</a:t>
            </a:r>
          </a:p>
          <a:p>
            <a:r>
              <a:rPr lang="es-MX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U$S 215.000.000</a:t>
            </a:r>
          </a:p>
          <a:p>
            <a:endParaRPr lang="es-MX" sz="1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epler 296" panose="02000000000000000000" pitchFamily="50" charset="0"/>
            </a:endParaRPr>
          </a:p>
          <a:p>
            <a:r>
              <a:rPr lang="es-MX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Fuente de Financiamiento:</a:t>
            </a:r>
          </a:p>
          <a:p>
            <a:r>
              <a:rPr lang="es-MX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BID</a:t>
            </a:r>
          </a:p>
          <a:p>
            <a:endParaRPr lang="es-MX" sz="1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epler 296" panose="02000000000000000000" pitchFamily="50" charset="0"/>
            </a:endParaRPr>
          </a:p>
          <a:p>
            <a:r>
              <a:rPr lang="es-MX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Código SNIP:</a:t>
            </a:r>
          </a:p>
          <a:p>
            <a:r>
              <a:rPr lang="es-MX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En gestión de obtención.</a:t>
            </a:r>
          </a:p>
          <a:p>
            <a:endParaRPr lang="es-MX" sz="1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epler 296" panose="02000000000000000000" pitchFamily="50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245656" y="4861749"/>
            <a:ext cx="5663823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3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Avances y hoja de ruta: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3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Aprobado por el BID pasó a Hacienda.</a:t>
            </a:r>
            <a:endParaRPr lang="es-MX" sz="13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epler 296" panose="020000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3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Remisión </a:t>
            </a:r>
            <a:r>
              <a:rPr lang="es-MX" sz="13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de proyecto al Congreso por parte del MH en Noviembre.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3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Empleos directos para  750 personas. </a:t>
            </a:r>
          </a:p>
        </p:txBody>
      </p:sp>
      <p:pic>
        <p:nvPicPr>
          <p:cNvPr id="3074" name="Picture 2" descr="Estudios de pavimentación de la Ruta PY12 se encuentran muy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539" y="1092861"/>
            <a:ext cx="3606800" cy="3675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ectángulo 8"/>
          <p:cNvSpPr/>
          <p:nvPr/>
        </p:nvSpPr>
        <p:spPr>
          <a:xfrm>
            <a:off x="0" y="1097430"/>
            <a:ext cx="887103" cy="727122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MX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5</a:t>
            </a:r>
            <a:endParaRPr lang="es-MX" sz="3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epler 296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24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492"/>
            <a:ext cx="9144000" cy="6445016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887103" y="233662"/>
            <a:ext cx="504967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Corredor Bioceánico – Tramo 3</a:t>
            </a:r>
          </a:p>
          <a:p>
            <a:r>
              <a:rPr lang="es-MX" sz="2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(219,53 Km)  (Llave en Mano)</a:t>
            </a:r>
          </a:p>
        </p:txBody>
      </p:sp>
      <p:sp>
        <p:nvSpPr>
          <p:cNvPr id="6" name="Rectángulo 5"/>
          <p:cNvSpPr/>
          <p:nvPr/>
        </p:nvSpPr>
        <p:spPr>
          <a:xfrm>
            <a:off x="6045957" y="1064659"/>
            <a:ext cx="2961565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Ficha Técnica</a:t>
            </a:r>
          </a:p>
          <a:p>
            <a:endParaRPr lang="es-MX" sz="20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epler 296" panose="02000000000000000000" pitchFamily="50" charset="0"/>
            </a:endParaRPr>
          </a:p>
          <a:p>
            <a:r>
              <a:rPr lang="es-MX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Nombre del Proyecto:</a:t>
            </a:r>
          </a:p>
          <a:p>
            <a:r>
              <a:rPr lang="es-MX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Mejoramiento de la Ruta PY15 en el Tramo </a:t>
            </a:r>
            <a:r>
              <a:rPr lang="es-MX" sz="1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Mcal</a:t>
            </a:r>
            <a:r>
              <a:rPr lang="es-MX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. </a:t>
            </a:r>
            <a:r>
              <a:rPr lang="es-MX" sz="1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Estigarribia</a:t>
            </a:r>
            <a:r>
              <a:rPr lang="es-MX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 – Pozo Hondo.</a:t>
            </a:r>
          </a:p>
          <a:p>
            <a:endParaRPr lang="es-MX" sz="1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epler 296" panose="02000000000000000000" pitchFamily="50" charset="0"/>
            </a:endParaRPr>
          </a:p>
          <a:p>
            <a:r>
              <a:rPr lang="es-MX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Departamento:</a:t>
            </a:r>
          </a:p>
          <a:p>
            <a:r>
              <a:rPr lang="es-MX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Boquerón</a:t>
            </a:r>
          </a:p>
          <a:p>
            <a:endParaRPr lang="es-MX" sz="1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epler 296" panose="02000000000000000000" pitchFamily="50" charset="0"/>
            </a:endParaRPr>
          </a:p>
          <a:p>
            <a:r>
              <a:rPr lang="es-MX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Inversión estimada:</a:t>
            </a:r>
          </a:p>
          <a:p>
            <a:r>
              <a:rPr lang="es-MX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U$S 360.300.000</a:t>
            </a:r>
          </a:p>
          <a:p>
            <a:endParaRPr lang="es-MX" sz="1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epler 296" panose="02000000000000000000" pitchFamily="50" charset="0"/>
            </a:endParaRPr>
          </a:p>
          <a:p>
            <a:r>
              <a:rPr lang="es-MX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Fuente de Financiamiento:</a:t>
            </a:r>
          </a:p>
          <a:p>
            <a:r>
              <a:rPr lang="es-MX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Ley N° 5074/14</a:t>
            </a:r>
          </a:p>
          <a:p>
            <a:endParaRPr lang="es-MX" sz="1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epler 296" panose="02000000000000000000" pitchFamily="50" charset="0"/>
            </a:endParaRPr>
          </a:p>
          <a:p>
            <a:r>
              <a:rPr lang="es-MX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Código SNIP:</a:t>
            </a:r>
          </a:p>
          <a:p>
            <a:r>
              <a:rPr lang="es-MX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Respondiendo últimas consultas de DGIP</a:t>
            </a:r>
          </a:p>
          <a:p>
            <a:endParaRPr lang="es-MX" sz="1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epler 296" panose="02000000000000000000" pitchFamily="50" charset="0"/>
            </a:endParaRPr>
          </a:p>
          <a:p>
            <a:endParaRPr lang="es-MX" sz="1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epler 296" panose="02000000000000000000" pitchFamily="50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70319" y="4875548"/>
            <a:ext cx="5663823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3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Avances y hoja de ruta: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3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Se podría licitar (con diseño) a finales de </a:t>
            </a:r>
            <a:r>
              <a:rPr lang="es-MX" sz="13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Setiembre </a:t>
            </a:r>
            <a:r>
              <a:rPr lang="es-MX" sz="13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– Inicios de </a:t>
            </a:r>
            <a:r>
              <a:rPr lang="es-MX" sz="13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Octubre.</a:t>
            </a:r>
            <a:endParaRPr lang="es-MX" sz="13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epler 296" panose="020000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3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Los pliegos están hechos (en revisión).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3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Más de 1.000 empleos directos.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3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Alternativa de Inversión U$S 265.000.000 (préstamo).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3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En espera de definición de la modalidad de financiamiento                          por parte del Ministerio de Hacienda.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816" y="1101851"/>
            <a:ext cx="4427512" cy="35881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Rectángulo 9"/>
          <p:cNvSpPr/>
          <p:nvPr/>
        </p:nvSpPr>
        <p:spPr>
          <a:xfrm>
            <a:off x="0" y="1097430"/>
            <a:ext cx="887103" cy="727122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MX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00128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470"/>
            <a:ext cx="9144000" cy="646506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859806" y="208865"/>
            <a:ext cx="50496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Programa de Agua Potable y Saneamiento para Ciudad del Este y Pte. Franco (Cuenca del </a:t>
            </a:r>
            <a:r>
              <a:rPr lang="es-MX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Monday</a:t>
            </a:r>
            <a:r>
              <a:rPr lang="es-MX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)</a:t>
            </a:r>
          </a:p>
          <a:p>
            <a:endParaRPr lang="es-MX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epler 296" panose="02000000000000000000" pitchFamily="50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5925921" y="470233"/>
            <a:ext cx="3098043" cy="589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3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Ficha Técnica</a:t>
            </a:r>
          </a:p>
          <a:p>
            <a:endParaRPr lang="es-MX" sz="13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epler 296" panose="02000000000000000000" pitchFamily="50" charset="0"/>
            </a:endParaRPr>
          </a:p>
          <a:p>
            <a:r>
              <a:rPr lang="es-MX" sz="13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Nombre de proyecto: </a:t>
            </a:r>
          </a:p>
          <a:p>
            <a:r>
              <a:rPr lang="es-MX" sz="13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Mejoramiento de Sistema de Agua Potable y Alcantarillado Sanitario de CDE y Presidente Franco, Cuenca del Río </a:t>
            </a:r>
            <a:r>
              <a:rPr lang="es-MX" sz="13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Monday</a:t>
            </a:r>
            <a:r>
              <a:rPr lang="es-MX" sz="13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.</a:t>
            </a:r>
          </a:p>
          <a:p>
            <a:endParaRPr lang="es-MX" sz="13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epler 296" panose="02000000000000000000" pitchFamily="50" charset="0"/>
            </a:endParaRPr>
          </a:p>
          <a:p>
            <a:r>
              <a:rPr lang="es-MX" sz="13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Incluye Planta de Tratamiento de Agua Potable (PTAP) y Planta de Tratamiento de Aguas Residuales (PTAR). </a:t>
            </a:r>
          </a:p>
          <a:p>
            <a:endParaRPr lang="es-MX" sz="13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epler 296" panose="02000000000000000000" pitchFamily="50" charset="0"/>
            </a:endParaRPr>
          </a:p>
          <a:p>
            <a:r>
              <a:rPr lang="es-MX" sz="13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Departamento:</a:t>
            </a:r>
          </a:p>
          <a:p>
            <a:r>
              <a:rPr lang="es-MX" sz="13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Alto Paraná</a:t>
            </a:r>
          </a:p>
          <a:p>
            <a:endParaRPr lang="es-MX" sz="13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epler 296" panose="02000000000000000000" pitchFamily="50" charset="0"/>
            </a:endParaRPr>
          </a:p>
          <a:p>
            <a:r>
              <a:rPr lang="es-MX" sz="13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Inversión Estimada:</a:t>
            </a:r>
          </a:p>
          <a:p>
            <a:r>
              <a:rPr lang="es-MX" sz="13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U$S 200.000.000</a:t>
            </a:r>
          </a:p>
          <a:p>
            <a:endParaRPr lang="es-MX" sz="13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epler 296" panose="02000000000000000000" pitchFamily="50" charset="0"/>
            </a:endParaRPr>
          </a:p>
          <a:p>
            <a:r>
              <a:rPr lang="es-MX" sz="13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Fuente de Financiamiento:</a:t>
            </a:r>
          </a:p>
          <a:p>
            <a:r>
              <a:rPr lang="es-MX" sz="13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BID: U$S 115.000.000 (Aprobado)</a:t>
            </a:r>
          </a:p>
          <a:p>
            <a:r>
              <a:rPr lang="es-MX" sz="13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JICA: U$S 85.000.000 </a:t>
            </a:r>
            <a:r>
              <a:rPr lang="es-MX" sz="13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(Aprobado)</a:t>
            </a:r>
            <a:endParaRPr lang="es-MX" sz="13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epler 296" panose="02000000000000000000" pitchFamily="50" charset="0"/>
            </a:endParaRPr>
          </a:p>
          <a:p>
            <a:endParaRPr lang="es-MX" sz="13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epler 296" panose="02000000000000000000" pitchFamily="50" charset="0"/>
            </a:endParaRPr>
          </a:p>
          <a:p>
            <a:r>
              <a:rPr lang="es-MX" sz="13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Código SNIP:</a:t>
            </a:r>
          </a:p>
          <a:p>
            <a:r>
              <a:rPr lang="es-MX" sz="13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883 – Priorizado.</a:t>
            </a:r>
          </a:p>
          <a:p>
            <a:endParaRPr lang="es-MX" sz="13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epler 296" panose="02000000000000000000" pitchFamily="50" charset="0"/>
            </a:endParaRPr>
          </a:p>
          <a:p>
            <a:endParaRPr lang="es-MX" sz="13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epler 296" panose="02000000000000000000" pitchFamily="50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245657" y="5410047"/>
            <a:ext cx="418986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Avances y hoja de ruta: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La ley del Préstamo se someterá a la aprobación del Congreso de la Nación en el tercer trimestre del 2020.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1500 empleos directos.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53" y="1153431"/>
            <a:ext cx="4760832" cy="41058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ectángulo 8"/>
          <p:cNvSpPr/>
          <p:nvPr/>
        </p:nvSpPr>
        <p:spPr>
          <a:xfrm>
            <a:off x="0" y="1382602"/>
            <a:ext cx="887103" cy="72712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MX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7</a:t>
            </a:r>
            <a:endParaRPr lang="es-MX" sz="3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epler 296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74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470"/>
            <a:ext cx="9144000" cy="646506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947984" y="297009"/>
            <a:ext cx="50496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Programa de Agua Potable y Saneamiento para la Cuenca </a:t>
            </a:r>
            <a:r>
              <a:rPr lang="es-MX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Lambaré</a:t>
            </a:r>
            <a:endParaRPr lang="es-MX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epler 296" panose="02000000000000000000" pitchFamily="50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6058539" y="591080"/>
            <a:ext cx="2961565" cy="56169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Ficha Técnica</a:t>
            </a:r>
          </a:p>
          <a:p>
            <a:endParaRPr lang="es-MX" sz="13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epler 296" panose="02000000000000000000" pitchFamily="50" charset="0"/>
            </a:endParaRPr>
          </a:p>
          <a:p>
            <a:r>
              <a:rPr lang="es-MX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Nombre de proyecto:</a:t>
            </a:r>
          </a:p>
          <a:p>
            <a:r>
              <a:rPr lang="es-MX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Mejoramiento de Sistema de Agua Potable y Alcantarillado Sanitario de Cuenca Lambaré (Asunción</a:t>
            </a:r>
            <a:r>
              <a:rPr lang="es-MX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, Lambaré, Fernando de la Mora y Villa </a:t>
            </a:r>
            <a:r>
              <a:rPr lang="es-MX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Elisa</a:t>
            </a:r>
            <a:r>
              <a:rPr lang="es-MX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)</a:t>
            </a:r>
            <a:r>
              <a:rPr lang="es-MX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.</a:t>
            </a:r>
          </a:p>
          <a:p>
            <a:endParaRPr lang="es-MX" sz="1200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epler 296" panose="02000000000000000000" pitchFamily="50" charset="0"/>
            </a:endParaRPr>
          </a:p>
          <a:p>
            <a:r>
              <a:rPr lang="es-MX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Incluye Planta de Tratamiento de Agua Potable (PTAP) y Planta de Tratamiento de Aguas Residuales (PTAR). </a:t>
            </a:r>
          </a:p>
          <a:p>
            <a:endParaRPr lang="es-MX" sz="1200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epler 296" panose="02000000000000000000" pitchFamily="50" charset="0"/>
            </a:endParaRPr>
          </a:p>
          <a:p>
            <a:r>
              <a:rPr lang="es-MX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Departamento:</a:t>
            </a:r>
          </a:p>
          <a:p>
            <a:r>
              <a:rPr lang="es-MX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Central </a:t>
            </a:r>
          </a:p>
          <a:p>
            <a:endParaRPr lang="es-MX" sz="12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epler 296" panose="02000000000000000000" pitchFamily="50" charset="0"/>
            </a:endParaRPr>
          </a:p>
          <a:p>
            <a:r>
              <a:rPr lang="es-MX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Inversión Estimada:</a:t>
            </a:r>
          </a:p>
          <a:p>
            <a:r>
              <a:rPr lang="es-MX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U$S 165.000.000</a:t>
            </a:r>
          </a:p>
          <a:p>
            <a:endParaRPr lang="es-MX" sz="12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epler 296" panose="02000000000000000000" pitchFamily="50" charset="0"/>
            </a:endParaRPr>
          </a:p>
          <a:p>
            <a:r>
              <a:rPr lang="es-MX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Fuente de Financiamiento:</a:t>
            </a:r>
          </a:p>
          <a:p>
            <a:r>
              <a:rPr lang="es-MX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BID: U$S 105.000.000 (Aprobado</a:t>
            </a:r>
          </a:p>
          <a:p>
            <a:r>
              <a:rPr lang="es-MX" sz="12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Fonprode</a:t>
            </a:r>
            <a:r>
              <a:rPr lang="es-MX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: U$S 60.000.000 (En proceso)</a:t>
            </a:r>
          </a:p>
          <a:p>
            <a:endParaRPr lang="es-MX" sz="12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epler 296" panose="02000000000000000000" pitchFamily="50" charset="0"/>
            </a:endParaRPr>
          </a:p>
          <a:p>
            <a:r>
              <a:rPr lang="es-MX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Código SNIP:</a:t>
            </a:r>
          </a:p>
          <a:p>
            <a:r>
              <a:rPr lang="es-MX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906 – Priorizado.</a:t>
            </a:r>
          </a:p>
          <a:p>
            <a:endParaRPr lang="es-MX" sz="13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epler 296" panose="02000000000000000000" pitchFamily="50" charset="0"/>
            </a:endParaRPr>
          </a:p>
          <a:p>
            <a:endParaRPr lang="es-MX" sz="13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epler 296" panose="02000000000000000000" pitchFamily="50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183504" y="5446230"/>
            <a:ext cx="432025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Avances y hoja de ruta: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La ley del Préstamo se someterá a la </a:t>
            </a:r>
            <a:r>
              <a:rPr lang="es-MX" sz="1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aprobación </a:t>
            </a:r>
            <a:r>
              <a:rPr lang="es-MX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del Congreso de la Nación en el tercer trimestre del </a:t>
            </a:r>
            <a:r>
              <a:rPr lang="es-MX" sz="1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2020.</a:t>
            </a:r>
            <a:endParaRPr lang="es-MX" sz="1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epler 296" panose="020000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1500 empleos directos.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0" t="8365" r="9435" b="3035"/>
          <a:stretch/>
        </p:blipFill>
        <p:spPr>
          <a:xfrm>
            <a:off x="1350627" y="1062831"/>
            <a:ext cx="4164602" cy="42607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Rectángulo 11"/>
          <p:cNvSpPr/>
          <p:nvPr/>
        </p:nvSpPr>
        <p:spPr>
          <a:xfrm>
            <a:off x="0" y="1382602"/>
            <a:ext cx="887103" cy="72712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MX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8</a:t>
            </a:r>
            <a:endParaRPr lang="es-MX" sz="3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epler 296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0810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470"/>
            <a:ext cx="9144000" cy="646506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947984" y="215121"/>
            <a:ext cx="50496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Saneamiento de Ciudades Intermedias</a:t>
            </a:r>
          </a:p>
          <a:p>
            <a:r>
              <a:rPr lang="es-MX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en la Región Oriental</a:t>
            </a:r>
            <a:endParaRPr lang="es-MX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epler 296" panose="02000000000000000000" pitchFamily="50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0" y="1382602"/>
            <a:ext cx="887103" cy="72712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MX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9</a:t>
            </a:r>
            <a:endParaRPr lang="es-MX" sz="3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epler 296" panose="02000000000000000000" pitchFamily="50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5861181" y="538286"/>
            <a:ext cx="3091750" cy="4693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Ficha Técnica</a:t>
            </a:r>
          </a:p>
          <a:p>
            <a:endParaRPr lang="es-MX" sz="13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epler 296" panose="02000000000000000000" pitchFamily="50" charset="0"/>
            </a:endParaRPr>
          </a:p>
          <a:p>
            <a:r>
              <a:rPr lang="es-MX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Nombre de proyecto:</a:t>
            </a:r>
          </a:p>
          <a:p>
            <a:r>
              <a:rPr lang="es-MX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Saneamiento de Ciudades Intermedias en la Región Oriental (Santa Rita – Carapeguá – Santa Rosa del </a:t>
            </a:r>
            <a:r>
              <a:rPr lang="es-MX" sz="12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Aguaray</a:t>
            </a:r>
            <a:r>
              <a:rPr lang="es-MX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 – San Ignacio Guasu). Incluye Planta de Tratamiento de Aguas Residuales (PTAR) para 80.000 beneficiarios.</a:t>
            </a:r>
          </a:p>
          <a:p>
            <a:endParaRPr lang="es-MX" sz="1200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epler 296" panose="02000000000000000000" pitchFamily="50" charset="0"/>
            </a:endParaRPr>
          </a:p>
          <a:p>
            <a:r>
              <a:rPr lang="es-MX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Departamentos:</a:t>
            </a:r>
          </a:p>
          <a:p>
            <a:r>
              <a:rPr lang="es-MX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Alto Paraná – Paraguarí –  Misiones </a:t>
            </a:r>
          </a:p>
          <a:p>
            <a:endParaRPr lang="es-MX" sz="12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epler 296" panose="02000000000000000000" pitchFamily="50" charset="0"/>
            </a:endParaRPr>
          </a:p>
          <a:p>
            <a:r>
              <a:rPr lang="es-MX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Inversión Estimada:</a:t>
            </a:r>
          </a:p>
          <a:p>
            <a:r>
              <a:rPr lang="es-MX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U$S 52.000.000</a:t>
            </a:r>
          </a:p>
          <a:p>
            <a:endParaRPr lang="es-MX" sz="12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epler 296" panose="02000000000000000000" pitchFamily="50" charset="0"/>
            </a:endParaRPr>
          </a:p>
          <a:p>
            <a:r>
              <a:rPr lang="es-MX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Fuente de Financiamiento:</a:t>
            </a:r>
          </a:p>
          <a:p>
            <a:r>
              <a:rPr lang="es-MX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CAF</a:t>
            </a:r>
          </a:p>
          <a:p>
            <a:endParaRPr lang="es-MX" sz="12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epler 296" panose="02000000000000000000" pitchFamily="50" charset="0"/>
            </a:endParaRPr>
          </a:p>
          <a:p>
            <a:r>
              <a:rPr lang="es-MX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Código SNIP:</a:t>
            </a:r>
          </a:p>
          <a:p>
            <a:r>
              <a:rPr lang="es-MX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Independiente para cada ciudad.</a:t>
            </a:r>
          </a:p>
          <a:p>
            <a:endParaRPr lang="es-MX" sz="13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epler 296" panose="02000000000000000000" pitchFamily="50" charset="0"/>
            </a:endParaRPr>
          </a:p>
          <a:p>
            <a:endParaRPr lang="es-MX" sz="13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epler 296" panose="02000000000000000000" pitchFamily="50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197358" y="4927615"/>
            <a:ext cx="741809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Avances y hoja de ruta</a:t>
            </a:r>
            <a:r>
              <a:rPr lang="es-MX" sz="1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:</a:t>
            </a:r>
          </a:p>
          <a:p>
            <a:r>
              <a:rPr lang="es-PY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El </a:t>
            </a:r>
            <a:r>
              <a:rPr lang="es-PY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préstamo ya se encuentra aprobado por el Directorio del Banco de Desarrollo de América Latina – CAF y el Poder Ejecutivo autorizó la firma del contrato de préstamo al Ministerio de Hacienda. </a:t>
            </a:r>
            <a:r>
              <a:rPr lang="es-PY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Actualmente </a:t>
            </a:r>
            <a:r>
              <a:rPr lang="es-PY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se espera la remisión y posterior </a:t>
            </a:r>
            <a:endParaRPr lang="es-PY" sz="1200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epler 296" panose="02000000000000000000" pitchFamily="50" charset="0"/>
            </a:endParaRPr>
          </a:p>
          <a:p>
            <a:r>
              <a:rPr lang="es-PY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aprobación </a:t>
            </a:r>
            <a:r>
              <a:rPr lang="es-PY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de este por el Congreso de la Nación. </a:t>
            </a:r>
            <a:endParaRPr lang="es-PY" sz="1200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epler 296" panose="02000000000000000000" pitchFamily="50" charset="0"/>
            </a:endParaRPr>
          </a:p>
          <a:p>
            <a:r>
              <a:rPr lang="es-PY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Se </a:t>
            </a:r>
            <a:r>
              <a:rPr lang="es-PY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prevé comenzar las obras civiles en el año 2021.</a:t>
            </a:r>
            <a:endParaRPr lang="es-MX" sz="12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epler 296" panose="02000000000000000000" pitchFamily="50" charset="0"/>
            </a:endParaRPr>
          </a:p>
          <a:p>
            <a:endParaRPr lang="es-MX" sz="1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epler 296" panose="02000000000000000000" pitchFamily="50" charset="0"/>
            </a:endParaRPr>
          </a:p>
        </p:txBody>
      </p:sp>
      <p:pic>
        <p:nvPicPr>
          <p:cNvPr id="12" name="Imagen 11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" t="2523" r="8998" b="2965"/>
          <a:stretch/>
        </p:blipFill>
        <p:spPr bwMode="auto">
          <a:xfrm>
            <a:off x="1225935" y="916757"/>
            <a:ext cx="4178578" cy="38190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09729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121"/>
            <a:ext cx="9144000" cy="6443758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218365" y="461148"/>
            <a:ext cx="268860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Resumen</a:t>
            </a:r>
          </a:p>
        </p:txBody>
      </p:sp>
      <p:graphicFrame>
        <p:nvGraphicFramePr>
          <p:cNvPr id="11" name="Tab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0485206"/>
              </p:ext>
            </p:extLst>
          </p:nvPr>
        </p:nvGraphicFramePr>
        <p:xfrm>
          <a:off x="1334189" y="3429000"/>
          <a:ext cx="6475618" cy="14630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37778">
                  <a:extLst>
                    <a:ext uri="{9D8B030D-6E8A-4147-A177-3AD203B41FA5}">
                      <a16:colId xmlns:a16="http://schemas.microsoft.com/office/drawing/2014/main" val="2284767313"/>
                    </a:ext>
                  </a:extLst>
                </a:gridCol>
                <a:gridCol w="2953345">
                  <a:extLst>
                    <a:ext uri="{9D8B030D-6E8A-4147-A177-3AD203B41FA5}">
                      <a16:colId xmlns:a16="http://schemas.microsoft.com/office/drawing/2014/main" val="997531049"/>
                    </a:ext>
                  </a:extLst>
                </a:gridCol>
                <a:gridCol w="1284615">
                  <a:extLst>
                    <a:ext uri="{9D8B030D-6E8A-4147-A177-3AD203B41FA5}">
                      <a16:colId xmlns:a16="http://schemas.microsoft.com/office/drawing/2014/main" val="177496925"/>
                    </a:ext>
                  </a:extLst>
                </a:gridCol>
                <a:gridCol w="1599880">
                  <a:extLst>
                    <a:ext uri="{9D8B030D-6E8A-4147-A177-3AD203B41FA5}">
                      <a16:colId xmlns:a16="http://schemas.microsoft.com/office/drawing/2014/main" val="80378792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</a:rPr>
                        <a:t>N°</a:t>
                      </a:r>
                      <a:endParaRPr lang="es-MX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</a:rPr>
                        <a:t>Proyecto</a:t>
                      </a:r>
                      <a:endParaRPr lang="es-MX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200">
                          <a:effectLst/>
                        </a:rPr>
                        <a:t>Empleo (D)</a:t>
                      </a:r>
                      <a:endParaRPr lang="es-MX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</a:rPr>
                        <a:t>Monto U$S</a:t>
                      </a:r>
                      <a:endParaRPr lang="es-MX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450548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200" dirty="0" smtClean="0">
                          <a:effectLst/>
                        </a:rPr>
                        <a:t>7</a:t>
                      </a:r>
                      <a:endParaRPr lang="es-MX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Programa de Agua Potable y Saneamiento para Ciudad del Este y Pte. Franco (Cuenca del </a:t>
                      </a:r>
                      <a:r>
                        <a:rPr lang="es-ES" sz="1200" dirty="0" err="1">
                          <a:effectLst/>
                        </a:rPr>
                        <a:t>Monday</a:t>
                      </a:r>
                      <a:r>
                        <a:rPr lang="es-ES" sz="1200" dirty="0">
                          <a:effectLst/>
                        </a:rPr>
                        <a:t>)</a:t>
                      </a:r>
                      <a:endParaRPr lang="es-MX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</a:rPr>
                        <a:t>1.500</a:t>
                      </a:r>
                      <a:endParaRPr lang="es-MX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MX" sz="1200">
                          <a:effectLst/>
                        </a:rPr>
                        <a:t>200.000.000</a:t>
                      </a:r>
                      <a:endParaRPr lang="es-MX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5171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es-MX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Programa de Agua Potable y Saneamiento para la Cuenca Lambaré</a:t>
                      </a:r>
                      <a:endParaRPr lang="es-MX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</a:rPr>
                        <a:t>1.500</a:t>
                      </a:r>
                      <a:endParaRPr lang="es-MX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</a:rPr>
                        <a:t>165.000.000</a:t>
                      </a:r>
                      <a:endParaRPr lang="es-MX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538335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2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es-MX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1200">
                          <a:effectLst/>
                        </a:rPr>
                        <a:t>Ciudades Intermedias</a:t>
                      </a:r>
                      <a:endParaRPr lang="es-MX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MX" sz="1200">
                          <a:effectLst/>
                        </a:rPr>
                        <a:t>2.000</a:t>
                      </a:r>
                      <a:endParaRPr lang="es-MX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MX" sz="1200" dirty="0" smtClean="0">
                          <a:effectLst/>
                        </a:rPr>
                        <a:t>52.000.000</a:t>
                      </a:r>
                      <a:endParaRPr lang="es-MX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42028716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MX" sz="1200">
                          <a:effectLst/>
                        </a:rPr>
                        <a:t>SUB TOTAL</a:t>
                      </a:r>
                      <a:endParaRPr lang="es-MX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MX" sz="1200">
                          <a:effectLst/>
                        </a:rPr>
                        <a:t>3.500</a:t>
                      </a:r>
                      <a:endParaRPr lang="es-MX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MX" sz="1200" b="1" dirty="0">
                          <a:effectLst/>
                        </a:rPr>
                        <a:t>417.000.000 </a:t>
                      </a:r>
                      <a:endParaRPr lang="es-MX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60120162"/>
                  </a:ext>
                </a:extLst>
              </a:tr>
            </a:tbl>
          </a:graphicData>
        </a:graphic>
      </p:graphicFrame>
      <p:graphicFrame>
        <p:nvGraphicFramePr>
          <p:cNvPr id="12" name="Tab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5472501"/>
              </p:ext>
            </p:extLst>
          </p:nvPr>
        </p:nvGraphicFramePr>
        <p:xfrm>
          <a:off x="2111392" y="5036724"/>
          <a:ext cx="4921212" cy="853440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2351850">
                  <a:extLst>
                    <a:ext uri="{9D8B030D-6E8A-4147-A177-3AD203B41FA5}">
                      <a16:colId xmlns:a16="http://schemas.microsoft.com/office/drawing/2014/main" val="1570895375"/>
                    </a:ext>
                  </a:extLst>
                </a:gridCol>
                <a:gridCol w="1070190">
                  <a:extLst>
                    <a:ext uri="{9D8B030D-6E8A-4147-A177-3AD203B41FA5}">
                      <a16:colId xmlns:a16="http://schemas.microsoft.com/office/drawing/2014/main" val="2654363707"/>
                    </a:ext>
                  </a:extLst>
                </a:gridCol>
                <a:gridCol w="1499172">
                  <a:extLst>
                    <a:ext uri="{9D8B030D-6E8A-4147-A177-3AD203B41FA5}">
                      <a16:colId xmlns:a16="http://schemas.microsoft.com/office/drawing/2014/main" val="59055978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Componente</a:t>
                      </a:r>
                      <a:endParaRPr lang="es-MX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</a:rPr>
                        <a:t>Empleo (D)</a:t>
                      </a:r>
                      <a:endParaRPr lang="es-MX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</a:rPr>
                        <a:t>Monto U$S</a:t>
                      </a:r>
                      <a:endParaRPr lang="es-MX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834210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Infraestructura Vial</a:t>
                      </a:r>
                      <a:endParaRPr lang="es-MX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MX" sz="1400" dirty="0" smtClean="0">
                          <a:effectLst/>
                        </a:rPr>
                        <a:t>5.050</a:t>
                      </a:r>
                      <a:endParaRPr lang="es-MX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MX" sz="1400" dirty="0" smtClean="0">
                          <a:effectLst/>
                        </a:rPr>
                        <a:t>1.374.500.000</a:t>
                      </a:r>
                      <a:endParaRPr lang="es-MX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034425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Agua Potable y Saneamiento</a:t>
                      </a:r>
                      <a:endParaRPr lang="es-MX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3.500</a:t>
                      </a:r>
                      <a:endParaRPr lang="es-MX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417.000.000 </a:t>
                      </a:r>
                      <a:endParaRPr lang="es-MX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701131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</a:rPr>
                        <a:t>TOTAL</a:t>
                      </a:r>
                      <a:endParaRPr lang="es-MX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MX" sz="1400" smtClean="0">
                          <a:effectLst/>
                        </a:rPr>
                        <a:t>8.550</a:t>
                      </a:r>
                      <a:endParaRPr lang="es-MX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MX" sz="1400" b="1" dirty="0" smtClean="0">
                          <a:effectLst/>
                        </a:rPr>
                        <a:t>1.791.500.000</a:t>
                      </a:r>
                      <a:endParaRPr lang="es-MX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64956832"/>
                  </a:ext>
                </a:extLst>
              </a:tr>
            </a:tbl>
          </a:graphicData>
        </a:graphic>
      </p:graphicFrame>
      <p:graphicFrame>
        <p:nvGraphicFramePr>
          <p:cNvPr id="13" name="Tab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2842687"/>
              </p:ext>
            </p:extLst>
          </p:nvPr>
        </p:nvGraphicFramePr>
        <p:xfrm>
          <a:off x="573204" y="1332219"/>
          <a:ext cx="7997587" cy="1828800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637777">
                  <a:extLst>
                    <a:ext uri="{9D8B030D-6E8A-4147-A177-3AD203B41FA5}">
                      <a16:colId xmlns:a16="http://schemas.microsoft.com/office/drawing/2014/main" val="769203139"/>
                    </a:ext>
                  </a:extLst>
                </a:gridCol>
                <a:gridCol w="2953345">
                  <a:extLst>
                    <a:ext uri="{9D8B030D-6E8A-4147-A177-3AD203B41FA5}">
                      <a16:colId xmlns:a16="http://schemas.microsoft.com/office/drawing/2014/main" val="3931629755"/>
                    </a:ext>
                  </a:extLst>
                </a:gridCol>
                <a:gridCol w="1284615">
                  <a:extLst>
                    <a:ext uri="{9D8B030D-6E8A-4147-A177-3AD203B41FA5}">
                      <a16:colId xmlns:a16="http://schemas.microsoft.com/office/drawing/2014/main" val="2584508168"/>
                    </a:ext>
                  </a:extLst>
                </a:gridCol>
                <a:gridCol w="1521970">
                  <a:extLst>
                    <a:ext uri="{9D8B030D-6E8A-4147-A177-3AD203B41FA5}">
                      <a16:colId xmlns:a16="http://schemas.microsoft.com/office/drawing/2014/main" val="1207282550"/>
                    </a:ext>
                  </a:extLst>
                </a:gridCol>
                <a:gridCol w="1599880">
                  <a:extLst>
                    <a:ext uri="{9D8B030D-6E8A-4147-A177-3AD203B41FA5}">
                      <a16:colId xmlns:a16="http://schemas.microsoft.com/office/drawing/2014/main" val="317731218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</a:rPr>
                        <a:t>N°</a:t>
                      </a:r>
                      <a:endParaRPr lang="es-MX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</a:rPr>
                        <a:t>Proyecto</a:t>
                      </a:r>
                      <a:endParaRPr lang="es-MX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200">
                          <a:effectLst/>
                        </a:rPr>
                        <a:t>Empleo (D)</a:t>
                      </a:r>
                      <a:endParaRPr lang="es-MX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200">
                          <a:effectLst/>
                        </a:rPr>
                        <a:t>Construcción</a:t>
                      </a:r>
                      <a:endParaRPr lang="es-MX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200">
                          <a:effectLst/>
                        </a:rPr>
                        <a:t>Monto U$S</a:t>
                      </a:r>
                      <a:endParaRPr lang="es-MX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69029314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200" dirty="0" smtClean="0">
                          <a:effectLst/>
                        </a:rPr>
                        <a:t>1</a:t>
                      </a:r>
                      <a:endParaRPr lang="es-MX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1200" dirty="0" smtClean="0">
                          <a:effectLst/>
                        </a:rPr>
                        <a:t>Corredor Agroindustrial Ruta de la Leche</a:t>
                      </a:r>
                      <a:endParaRPr lang="es-MX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MX" sz="1200" dirty="0" smtClean="0">
                          <a:effectLst/>
                        </a:rPr>
                        <a:t>800</a:t>
                      </a:r>
                      <a:endParaRPr lang="es-MX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dirty="0" smtClean="0">
                          <a:effectLst/>
                        </a:rPr>
                        <a:t>190,06</a:t>
                      </a:r>
                      <a:endParaRPr lang="es-MX" sz="12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dirty="0" smtClean="0">
                          <a:effectLst/>
                        </a:rPr>
                        <a:t>194.000.000</a:t>
                      </a:r>
                      <a:endParaRPr lang="es-MX" sz="12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4993150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MX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dirty="0" smtClean="0">
                          <a:effectLst/>
                        </a:rPr>
                        <a:t>Corredor Agroindustrial San Pedro</a:t>
                      </a:r>
                      <a:endParaRPr lang="es-MX" sz="12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dirty="0" smtClean="0">
                          <a:effectLst/>
                        </a:rPr>
                        <a:t>400</a:t>
                      </a:r>
                      <a:endParaRPr lang="es-MX" sz="12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dirty="0" smtClean="0">
                          <a:effectLst/>
                        </a:rPr>
                        <a:t>80,36</a:t>
                      </a:r>
                      <a:endParaRPr lang="es-MX" sz="12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dirty="0" smtClean="0">
                          <a:effectLst/>
                        </a:rPr>
                        <a:t>73.500.000</a:t>
                      </a:r>
                      <a:endParaRPr lang="es-MX" sz="12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987254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200" dirty="0" smtClean="0">
                          <a:effectLst/>
                        </a:rPr>
                        <a:t>2</a:t>
                      </a:r>
                      <a:endParaRPr lang="es-MX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dirty="0" smtClean="0">
                          <a:effectLst/>
                        </a:rPr>
                        <a:t>Corredor Metropolitano del Este  (Acceso al Puente Internacional de Integración)</a:t>
                      </a:r>
                      <a:endParaRPr lang="es-MX" sz="12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dirty="0" smtClean="0">
                          <a:effectLst/>
                        </a:rPr>
                        <a:t>1.000</a:t>
                      </a:r>
                      <a:endParaRPr lang="es-MX" sz="12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dirty="0" smtClean="0">
                          <a:effectLst/>
                        </a:rPr>
                        <a:t>37,10</a:t>
                      </a:r>
                      <a:endParaRPr lang="es-MX" sz="12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dirty="0" smtClean="0">
                          <a:effectLst/>
                        </a:rPr>
                        <a:t>212.000.000</a:t>
                      </a:r>
                      <a:endParaRPr lang="es-MX" sz="12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323344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200" dirty="0" smtClean="0">
                          <a:effectLst/>
                        </a:rPr>
                        <a:t>3</a:t>
                      </a:r>
                      <a:endParaRPr lang="es-MX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dirty="0" smtClean="0">
                          <a:effectLst/>
                        </a:rPr>
                        <a:t>Ruta de la Soberanía</a:t>
                      </a:r>
                      <a:endParaRPr lang="es-MX" sz="12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dirty="0" smtClean="0">
                          <a:effectLst/>
                        </a:rPr>
                        <a:t>800</a:t>
                      </a:r>
                      <a:endParaRPr lang="es-MX" sz="12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dirty="0" smtClean="0">
                          <a:effectLst/>
                        </a:rPr>
                        <a:t>193,44</a:t>
                      </a:r>
                      <a:endParaRPr lang="es-MX" sz="12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dirty="0" smtClean="0">
                          <a:effectLst/>
                        </a:rPr>
                        <a:t>220.000.000</a:t>
                      </a:r>
                      <a:endParaRPr lang="es-MX" sz="12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418408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</a:rPr>
                        <a:t>4</a:t>
                      </a:r>
                      <a:endParaRPr lang="es-MX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1200" dirty="0" smtClean="0">
                          <a:effectLst/>
                        </a:rPr>
                        <a:t>Puerto Indio – Mbaracayú – Supercarretera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dirty="0" smtClean="0">
                          <a:effectLst/>
                        </a:rPr>
                        <a:t>300</a:t>
                      </a:r>
                      <a:endParaRPr lang="es-MX" sz="12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dirty="0" smtClean="0">
                          <a:effectLst/>
                        </a:rPr>
                        <a:t>60,00</a:t>
                      </a:r>
                      <a:endParaRPr lang="es-MX" sz="12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dirty="0" smtClean="0">
                          <a:effectLst/>
                        </a:rPr>
                        <a:t>100.000.000</a:t>
                      </a:r>
                      <a:endParaRPr lang="es-MX" sz="12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013986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200">
                          <a:effectLst/>
                        </a:rPr>
                        <a:t>5</a:t>
                      </a:r>
                      <a:endParaRPr lang="es-MX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dirty="0" smtClean="0">
                          <a:effectLst/>
                        </a:rPr>
                        <a:t>Ruta PY12</a:t>
                      </a:r>
                      <a:endParaRPr lang="es-MX" sz="12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dirty="0" smtClean="0">
                          <a:effectLst/>
                        </a:rPr>
                        <a:t>750</a:t>
                      </a:r>
                      <a:endParaRPr lang="es-MX" sz="12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dirty="0" smtClean="0">
                          <a:effectLst/>
                        </a:rPr>
                        <a:t>162,00</a:t>
                      </a:r>
                      <a:endParaRPr lang="es-MX" sz="12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dirty="0" smtClean="0">
                          <a:effectLst/>
                        </a:rPr>
                        <a:t>215.000.000</a:t>
                      </a:r>
                      <a:endParaRPr lang="es-MX" sz="12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219287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</a:rPr>
                        <a:t>6</a:t>
                      </a:r>
                      <a:endParaRPr lang="es-MX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dirty="0" smtClean="0">
                          <a:effectLst/>
                        </a:rPr>
                        <a:t>Corredor Bioceánico – Tramo 3</a:t>
                      </a:r>
                      <a:endParaRPr lang="es-MX" sz="12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dirty="0" smtClean="0">
                          <a:effectLst/>
                        </a:rPr>
                        <a:t>1.000</a:t>
                      </a:r>
                      <a:endParaRPr lang="es-MX" sz="12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dirty="0" smtClean="0">
                          <a:effectLst/>
                        </a:rPr>
                        <a:t>219,53</a:t>
                      </a:r>
                      <a:endParaRPr lang="es-MX" sz="12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dirty="0" smtClean="0">
                          <a:effectLst/>
                        </a:rPr>
                        <a:t>360.300.000</a:t>
                      </a:r>
                      <a:endParaRPr lang="es-MX" sz="12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34361285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MX" sz="1200" dirty="0">
                          <a:effectLst/>
                        </a:rPr>
                        <a:t>SUB TOTAL</a:t>
                      </a:r>
                      <a:endParaRPr lang="es-MX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MX" sz="1200" dirty="0" smtClean="0">
                          <a:effectLst/>
                        </a:rPr>
                        <a:t>5.050</a:t>
                      </a:r>
                      <a:endParaRPr lang="es-MX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MX" sz="1200" dirty="0" smtClean="0">
                          <a:effectLst/>
                        </a:rPr>
                        <a:t>942,49</a:t>
                      </a:r>
                      <a:endParaRPr lang="es-MX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MX" sz="1200" b="1" dirty="0" smtClean="0">
                          <a:effectLst/>
                        </a:rPr>
                        <a:t>1.374.500.000</a:t>
                      </a:r>
                      <a:endParaRPr lang="es-MX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243511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4227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121"/>
            <a:ext cx="9144000" cy="6443758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552734" y="431335"/>
            <a:ext cx="80385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Otros Proyectos – Posible Financiamiento SWAP – CAF – PBL BID</a:t>
            </a:r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0985134"/>
              </p:ext>
            </p:extLst>
          </p:nvPr>
        </p:nvGraphicFramePr>
        <p:xfrm>
          <a:off x="552734" y="857551"/>
          <a:ext cx="8038532" cy="5819434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347618">
                  <a:extLst>
                    <a:ext uri="{9D8B030D-6E8A-4147-A177-3AD203B41FA5}">
                      <a16:colId xmlns:a16="http://schemas.microsoft.com/office/drawing/2014/main" val="1559663771"/>
                    </a:ext>
                  </a:extLst>
                </a:gridCol>
                <a:gridCol w="1227799">
                  <a:extLst>
                    <a:ext uri="{9D8B030D-6E8A-4147-A177-3AD203B41FA5}">
                      <a16:colId xmlns:a16="http://schemas.microsoft.com/office/drawing/2014/main" val="4146604886"/>
                    </a:ext>
                  </a:extLst>
                </a:gridCol>
                <a:gridCol w="2367150">
                  <a:extLst>
                    <a:ext uri="{9D8B030D-6E8A-4147-A177-3AD203B41FA5}">
                      <a16:colId xmlns:a16="http://schemas.microsoft.com/office/drawing/2014/main" val="2068760850"/>
                    </a:ext>
                  </a:extLst>
                </a:gridCol>
                <a:gridCol w="657508">
                  <a:extLst>
                    <a:ext uri="{9D8B030D-6E8A-4147-A177-3AD203B41FA5}">
                      <a16:colId xmlns:a16="http://schemas.microsoft.com/office/drawing/2014/main" val="899168538"/>
                    </a:ext>
                  </a:extLst>
                </a:gridCol>
                <a:gridCol w="921004">
                  <a:extLst>
                    <a:ext uri="{9D8B030D-6E8A-4147-A177-3AD203B41FA5}">
                      <a16:colId xmlns:a16="http://schemas.microsoft.com/office/drawing/2014/main" val="2940818602"/>
                    </a:ext>
                  </a:extLst>
                </a:gridCol>
                <a:gridCol w="1490060">
                  <a:extLst>
                    <a:ext uri="{9D8B030D-6E8A-4147-A177-3AD203B41FA5}">
                      <a16:colId xmlns:a16="http://schemas.microsoft.com/office/drawing/2014/main" val="226966610"/>
                    </a:ext>
                  </a:extLst>
                </a:gridCol>
                <a:gridCol w="1027393">
                  <a:extLst>
                    <a:ext uri="{9D8B030D-6E8A-4147-A177-3AD203B41FA5}">
                      <a16:colId xmlns:a16="http://schemas.microsoft.com/office/drawing/2014/main" val="3903348161"/>
                    </a:ext>
                  </a:extLst>
                </a:gridCol>
              </a:tblGrid>
              <a:tr h="12572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N°</a:t>
                      </a:r>
                      <a:endParaRPr lang="es-MX" sz="1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51" marR="3885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Departamento</a:t>
                      </a:r>
                      <a:endParaRPr lang="es-MX" sz="1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51" marR="3885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Tramo</a:t>
                      </a:r>
                      <a:endParaRPr lang="es-MX" sz="1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51" marR="3885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Kms</a:t>
                      </a:r>
                      <a:endParaRPr lang="es-MX" sz="1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51" marR="3885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Empleos (D)</a:t>
                      </a:r>
                      <a:endParaRPr lang="es-MX" sz="1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51" marR="3885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Estimado U$S</a:t>
                      </a:r>
                      <a:endParaRPr lang="es-MX" sz="1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51" marR="3885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Plazo</a:t>
                      </a:r>
                      <a:endParaRPr lang="es-MX" sz="1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51" marR="38851" marT="0" marB="0"/>
                </a:tc>
                <a:extLst>
                  <a:ext uri="{0D108BD9-81ED-4DB2-BD59-A6C34878D82A}">
                    <a16:rowId xmlns:a16="http://schemas.microsoft.com/office/drawing/2014/main" val="2155167242"/>
                  </a:ext>
                </a:extLst>
              </a:tr>
              <a:tr h="157818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MX" sz="1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  <a:endParaRPr lang="es-MX" sz="1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51" marR="3885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1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Concepción</a:t>
                      </a:r>
                      <a:endParaRPr lang="es-MX" sz="1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51" marR="3885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1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Loreto - Paso Barreto incluye puente</a:t>
                      </a:r>
                      <a:endParaRPr lang="es-MX" sz="1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51" marR="3885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MX" sz="1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37</a:t>
                      </a:r>
                      <a:endParaRPr lang="es-MX" sz="1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51" marR="3885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MX" sz="1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150</a:t>
                      </a:r>
                      <a:endParaRPr lang="es-MX" sz="1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51" marR="3885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MX" sz="1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11.100.000</a:t>
                      </a:r>
                      <a:endParaRPr lang="es-MX" sz="1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51" marR="3885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MX" sz="1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24 meses</a:t>
                      </a:r>
                      <a:endParaRPr lang="es-MX" sz="1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51" marR="38851" marT="0" marB="0"/>
                </a:tc>
                <a:extLst>
                  <a:ext uri="{0D108BD9-81ED-4DB2-BD59-A6C34878D82A}">
                    <a16:rowId xmlns:a16="http://schemas.microsoft.com/office/drawing/2014/main" val="3668670792"/>
                  </a:ext>
                </a:extLst>
              </a:tr>
              <a:tr h="125723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MX" sz="1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endParaRPr lang="es-MX" sz="1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51" marR="3885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1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Guairá</a:t>
                      </a:r>
                      <a:endParaRPr lang="es-MX" sz="1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51" marR="3885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1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Natalicio Talavera - Dr. Botrell</a:t>
                      </a:r>
                      <a:endParaRPr lang="es-MX" sz="1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51" marR="3885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MX" sz="1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11,2</a:t>
                      </a:r>
                      <a:endParaRPr lang="es-MX" sz="1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51" marR="3885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MX" sz="1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50</a:t>
                      </a:r>
                      <a:endParaRPr lang="es-MX" sz="1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51" marR="3885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MX" sz="1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6.388.178</a:t>
                      </a:r>
                      <a:endParaRPr lang="es-MX" sz="1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51" marR="3885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MX" sz="1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15 meses</a:t>
                      </a:r>
                      <a:endParaRPr lang="es-MX" sz="1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51" marR="38851" marT="0" marB="0"/>
                </a:tc>
                <a:extLst>
                  <a:ext uri="{0D108BD9-81ED-4DB2-BD59-A6C34878D82A}">
                    <a16:rowId xmlns:a16="http://schemas.microsoft.com/office/drawing/2014/main" val="2767141323"/>
                  </a:ext>
                </a:extLst>
              </a:tr>
              <a:tr h="251445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MX" sz="1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  <a:endParaRPr lang="es-MX" sz="1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51" marR="3885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1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Caaguazú</a:t>
                      </a:r>
                      <a:endParaRPr lang="es-MX" sz="1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51" marR="3885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1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Casilla 2 - Tembiapora - Empaque Bananero</a:t>
                      </a:r>
                      <a:endParaRPr lang="es-MX" sz="1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51" marR="3885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MX" sz="1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40</a:t>
                      </a:r>
                      <a:endParaRPr lang="es-MX" sz="1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51" marR="3885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MX" sz="1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160</a:t>
                      </a:r>
                      <a:endParaRPr lang="es-MX" sz="1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51" marR="3885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MX" sz="1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22.814.920</a:t>
                      </a:r>
                      <a:endParaRPr lang="es-MX" sz="1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51" marR="3885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MX" sz="1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18 meses</a:t>
                      </a:r>
                      <a:endParaRPr lang="es-MX" sz="1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51" marR="38851" marT="0" marB="0"/>
                </a:tc>
                <a:extLst>
                  <a:ext uri="{0D108BD9-81ED-4DB2-BD59-A6C34878D82A}">
                    <a16:rowId xmlns:a16="http://schemas.microsoft.com/office/drawing/2014/main" val="822004728"/>
                  </a:ext>
                </a:extLst>
              </a:tr>
              <a:tr h="125723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MX" sz="1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  <a:endParaRPr lang="es-MX" sz="1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51" marR="3885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1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Itapúa</a:t>
                      </a:r>
                      <a:endParaRPr lang="es-MX" sz="1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51" marR="3885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1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Acceso a Hohenau  </a:t>
                      </a:r>
                      <a:endParaRPr lang="es-MX" sz="1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51" marR="3885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MX" sz="1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12</a:t>
                      </a:r>
                      <a:endParaRPr lang="es-MX" sz="1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51" marR="3885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MX" sz="1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50</a:t>
                      </a:r>
                      <a:endParaRPr lang="es-MX" sz="1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51" marR="3885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MX" sz="1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3.000.000</a:t>
                      </a:r>
                      <a:endParaRPr lang="es-MX" sz="1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51" marR="3885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MX" sz="1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12 meses</a:t>
                      </a:r>
                      <a:endParaRPr lang="es-MX" sz="1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51" marR="38851" marT="0" marB="0"/>
                </a:tc>
                <a:extLst>
                  <a:ext uri="{0D108BD9-81ED-4DB2-BD59-A6C34878D82A}">
                    <a16:rowId xmlns:a16="http://schemas.microsoft.com/office/drawing/2014/main" val="702086962"/>
                  </a:ext>
                </a:extLst>
              </a:tr>
              <a:tr h="125723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MX" sz="1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  <a:endParaRPr lang="es-MX" sz="1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51" marR="3885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1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Paraguarí </a:t>
                      </a:r>
                      <a:endParaRPr lang="es-MX" sz="1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51" marR="3885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1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La Colmena - </a:t>
                      </a:r>
                      <a:r>
                        <a:rPr lang="es-MX" sz="10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Ybytymi</a:t>
                      </a:r>
                      <a:r>
                        <a:rPr lang="es-MX" sz="1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- L. Vera</a:t>
                      </a:r>
                      <a:endParaRPr lang="es-MX" sz="1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51" marR="3885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MX" sz="1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23,39</a:t>
                      </a:r>
                      <a:endParaRPr lang="es-MX" sz="1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51" marR="3885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MX" sz="1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100</a:t>
                      </a:r>
                      <a:endParaRPr lang="es-MX" sz="1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51" marR="3885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MX" sz="1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9.098.000</a:t>
                      </a:r>
                      <a:endParaRPr lang="es-MX" sz="1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51" marR="3885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MX" sz="1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12 meses</a:t>
                      </a:r>
                      <a:endParaRPr lang="es-MX" sz="1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51" marR="38851" marT="0" marB="0"/>
                </a:tc>
                <a:extLst>
                  <a:ext uri="{0D108BD9-81ED-4DB2-BD59-A6C34878D82A}">
                    <a16:rowId xmlns:a16="http://schemas.microsoft.com/office/drawing/2014/main" val="1143979467"/>
                  </a:ext>
                </a:extLst>
              </a:tr>
              <a:tr h="251445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MX" sz="1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</a:t>
                      </a:r>
                      <a:endParaRPr lang="es-MX" sz="1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51" marR="3885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1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Central - Cordillera</a:t>
                      </a:r>
                      <a:endParaRPr lang="es-MX" sz="1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51" marR="3885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1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GMANS Luque - San Bernardino (CREMA URBANO)</a:t>
                      </a:r>
                      <a:endParaRPr lang="es-MX" sz="1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51" marR="3885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MX" sz="1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32,9</a:t>
                      </a:r>
                      <a:endParaRPr lang="es-MX" sz="1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51" marR="3885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MX" sz="1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130</a:t>
                      </a:r>
                      <a:endParaRPr lang="es-MX" sz="1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51" marR="3885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MX" sz="1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2.850.855</a:t>
                      </a:r>
                      <a:endParaRPr lang="es-MX" sz="1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51" marR="3885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MX" sz="1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18 meses</a:t>
                      </a:r>
                      <a:endParaRPr lang="es-MX" sz="1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51" marR="38851" marT="0" marB="0"/>
                </a:tc>
                <a:extLst>
                  <a:ext uri="{0D108BD9-81ED-4DB2-BD59-A6C34878D82A}">
                    <a16:rowId xmlns:a16="http://schemas.microsoft.com/office/drawing/2014/main" val="937035561"/>
                  </a:ext>
                </a:extLst>
              </a:tr>
              <a:tr h="502891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MX" sz="1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</a:t>
                      </a:r>
                      <a:endParaRPr lang="es-MX" sz="1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51" marR="3885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1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Central </a:t>
                      </a:r>
                      <a:endParaRPr lang="es-MX" sz="1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51" marR="3885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1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Pavimentación asfáltica Avenida Paseo Fátima. Tramo Puente Remanso - </a:t>
                      </a:r>
                      <a:r>
                        <a:rPr lang="es-MX" sz="10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Zeballos</a:t>
                      </a:r>
                      <a:r>
                        <a:rPr lang="es-MX" sz="1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s-MX" sz="10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Cué</a:t>
                      </a:r>
                      <a:r>
                        <a:rPr lang="es-MX" sz="1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- Avenida Artigas (Jardín Botánico)</a:t>
                      </a:r>
                      <a:endParaRPr lang="es-MX" sz="1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51" marR="3885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MX" sz="1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12,7</a:t>
                      </a:r>
                      <a:endParaRPr lang="es-MX" sz="1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51" marR="3885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MX" sz="1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50</a:t>
                      </a:r>
                      <a:endParaRPr lang="es-MX" sz="1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51" marR="3885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MX" sz="1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15.000.000</a:t>
                      </a:r>
                      <a:endParaRPr lang="es-MX" sz="1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51" marR="3885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MX" sz="1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24 meses</a:t>
                      </a:r>
                      <a:endParaRPr lang="es-MX" sz="1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51" marR="38851" marT="0" marB="0"/>
                </a:tc>
                <a:extLst>
                  <a:ext uri="{0D108BD9-81ED-4DB2-BD59-A6C34878D82A}">
                    <a16:rowId xmlns:a16="http://schemas.microsoft.com/office/drawing/2014/main" val="619554715"/>
                  </a:ext>
                </a:extLst>
              </a:tr>
              <a:tr h="502891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MX" sz="1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</a:t>
                      </a:r>
                      <a:endParaRPr lang="es-MX" sz="1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51" marR="3885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1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Central </a:t>
                      </a:r>
                      <a:endParaRPr lang="es-MX" sz="1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51" marR="3885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1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Duplicación del tramo Rotonda Aeropuerto Silvio Petirossi (Aeropuerto) - Empalme Ruta PY03. (Duplicación 4 Km + Par Binario 3,3 Km)</a:t>
                      </a:r>
                      <a:endParaRPr lang="es-MX" sz="1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51" marR="3885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MX" sz="1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7,30</a:t>
                      </a:r>
                      <a:endParaRPr lang="es-MX" sz="1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51" marR="3885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MX" sz="1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32</a:t>
                      </a:r>
                      <a:endParaRPr lang="es-MX" sz="1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51" marR="3885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MX" sz="1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17.520.000</a:t>
                      </a:r>
                      <a:endParaRPr lang="es-MX" sz="1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51" marR="3885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MX" sz="1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24 meses</a:t>
                      </a:r>
                      <a:endParaRPr lang="es-MX" sz="1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51" marR="38851" marT="0" marB="0"/>
                </a:tc>
                <a:extLst>
                  <a:ext uri="{0D108BD9-81ED-4DB2-BD59-A6C34878D82A}">
                    <a16:rowId xmlns:a16="http://schemas.microsoft.com/office/drawing/2014/main" val="4207124064"/>
                  </a:ext>
                </a:extLst>
              </a:tr>
              <a:tr h="377168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MX" sz="1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</a:t>
                      </a:r>
                      <a:endParaRPr lang="es-MX" sz="1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51" marR="3885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1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Central</a:t>
                      </a:r>
                      <a:endParaRPr lang="es-MX" sz="1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51" marR="3885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1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Plan Central y Bajo Chaco - Caminos Vecinales (Ver Listado de tramos en las planillas siguientes)</a:t>
                      </a:r>
                      <a:endParaRPr lang="es-MX" sz="1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51" marR="3885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MX" sz="1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215,70</a:t>
                      </a:r>
                      <a:endParaRPr lang="es-MX" sz="1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51" marR="3885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MX" sz="1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650</a:t>
                      </a:r>
                      <a:endParaRPr lang="es-MX" sz="1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51" marR="3885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MX" sz="1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61.031.413</a:t>
                      </a:r>
                      <a:endParaRPr lang="es-MX" sz="1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51" marR="3885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MX" sz="1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24 meses</a:t>
                      </a:r>
                      <a:endParaRPr lang="es-MX" sz="1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51" marR="38851" marT="0" marB="0"/>
                </a:tc>
                <a:extLst>
                  <a:ext uri="{0D108BD9-81ED-4DB2-BD59-A6C34878D82A}">
                    <a16:rowId xmlns:a16="http://schemas.microsoft.com/office/drawing/2014/main" val="1495395227"/>
                  </a:ext>
                </a:extLst>
              </a:tr>
              <a:tr h="377168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MX" sz="1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</a:t>
                      </a:r>
                      <a:endParaRPr lang="es-MX" sz="1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51" marR="3885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1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Central </a:t>
                      </a:r>
                      <a:endParaRPr lang="es-MX" sz="1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51" marR="3885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1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Puente Remanso – Rotonda Semidei – Madame Lynch – Defensores del Chaco - PETROPAR  (CREMA URBANO)</a:t>
                      </a:r>
                      <a:endParaRPr lang="es-MX" sz="1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51" marR="3885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MX" sz="1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48,8</a:t>
                      </a:r>
                      <a:endParaRPr lang="es-MX" sz="1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51" marR="3885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MX" sz="1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196</a:t>
                      </a:r>
                      <a:endParaRPr lang="es-MX" sz="1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51" marR="3885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MX" sz="1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12.915.112</a:t>
                      </a:r>
                      <a:endParaRPr lang="es-MX" sz="1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51" marR="3885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MX" sz="1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18 meses (Puesta a punto)</a:t>
                      </a:r>
                      <a:endParaRPr lang="es-MX" sz="1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51" marR="38851" marT="0" marB="0"/>
                </a:tc>
                <a:extLst>
                  <a:ext uri="{0D108BD9-81ED-4DB2-BD59-A6C34878D82A}">
                    <a16:rowId xmlns:a16="http://schemas.microsoft.com/office/drawing/2014/main" val="2847030787"/>
                  </a:ext>
                </a:extLst>
              </a:tr>
              <a:tr h="251445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MX" sz="1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11</a:t>
                      </a:r>
                      <a:endParaRPr lang="es-MX" sz="1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51" marR="3885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1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Central</a:t>
                      </a:r>
                      <a:endParaRPr lang="es-MX" sz="1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51" marR="3885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1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Ruta PY01 Tramo 4 Mojones – Ytororo (Doble calzada) (CREMA URBANO)</a:t>
                      </a:r>
                      <a:endParaRPr lang="es-MX" sz="1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51" marR="3885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MX" sz="1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26,5</a:t>
                      </a:r>
                      <a:endParaRPr lang="es-MX" sz="1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51" marR="3885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MX" sz="1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108</a:t>
                      </a:r>
                      <a:endParaRPr lang="es-MX" sz="1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51" marR="3885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MX" sz="1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1.444.849</a:t>
                      </a:r>
                      <a:endParaRPr lang="es-MX" sz="1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51" marR="3885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MX" sz="1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18 meses (Puesta a punto)</a:t>
                      </a:r>
                      <a:endParaRPr lang="es-MX" sz="1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51" marR="38851" marT="0" marB="0"/>
                </a:tc>
                <a:extLst>
                  <a:ext uri="{0D108BD9-81ED-4DB2-BD59-A6C34878D82A}">
                    <a16:rowId xmlns:a16="http://schemas.microsoft.com/office/drawing/2014/main" val="1985529032"/>
                  </a:ext>
                </a:extLst>
              </a:tr>
              <a:tr h="502891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MX" sz="1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12</a:t>
                      </a:r>
                      <a:endParaRPr lang="es-MX" sz="1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51" marR="3885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1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Asunción </a:t>
                      </a:r>
                      <a:endParaRPr lang="es-MX" sz="1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51" marR="3885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1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Paso a desnivel en la Intersección de las Avdas. Fernando de la Mora y Rca. Argentina (Frente a la Terminal de Omnibus)</a:t>
                      </a:r>
                      <a:endParaRPr lang="es-MX" sz="1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51" marR="3885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MX" sz="1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---</a:t>
                      </a:r>
                      <a:endParaRPr lang="es-MX" sz="1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51" marR="3885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MX" sz="1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200</a:t>
                      </a:r>
                      <a:endParaRPr lang="es-MX" sz="1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51" marR="3885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MX" sz="1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14.640.000</a:t>
                      </a:r>
                      <a:r>
                        <a:rPr lang="es-MX" sz="1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es-MX" sz="1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51" marR="3885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MX" sz="1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14 meses</a:t>
                      </a:r>
                      <a:r>
                        <a:rPr lang="es-MX" sz="1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es-MX" sz="1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51" marR="38851" marT="0" marB="0"/>
                </a:tc>
                <a:extLst>
                  <a:ext uri="{0D108BD9-81ED-4DB2-BD59-A6C34878D82A}">
                    <a16:rowId xmlns:a16="http://schemas.microsoft.com/office/drawing/2014/main" val="1031155075"/>
                  </a:ext>
                </a:extLst>
              </a:tr>
              <a:tr h="377168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MX" sz="1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13</a:t>
                      </a:r>
                      <a:endParaRPr lang="es-MX" sz="1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51" marR="3885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1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Canindeyú </a:t>
                      </a:r>
                      <a:endParaRPr lang="es-MX" sz="1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51" marR="3885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1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Acepar 2da Línea y 4ta Línea / Colonia Tapia (Acepar - 3ra Línea) - Nueva Alianza - Río Corrientes</a:t>
                      </a:r>
                      <a:endParaRPr lang="es-MX" sz="1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51" marR="3885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MX" sz="1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11</a:t>
                      </a:r>
                      <a:endParaRPr lang="es-MX" sz="1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51" marR="3885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MX" sz="1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44</a:t>
                      </a:r>
                      <a:endParaRPr lang="es-MX" sz="1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51" marR="3885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MX" sz="1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3.300.000</a:t>
                      </a:r>
                      <a:endParaRPr lang="es-MX" sz="1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51" marR="3885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MX" sz="1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18 meses</a:t>
                      </a:r>
                      <a:endParaRPr lang="es-MX" sz="1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51" marR="38851" marT="0" marB="0"/>
                </a:tc>
                <a:extLst>
                  <a:ext uri="{0D108BD9-81ED-4DB2-BD59-A6C34878D82A}">
                    <a16:rowId xmlns:a16="http://schemas.microsoft.com/office/drawing/2014/main" val="2410443132"/>
                  </a:ext>
                </a:extLst>
              </a:tr>
              <a:tr h="377168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MX" sz="1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14</a:t>
                      </a:r>
                      <a:endParaRPr lang="es-MX" sz="1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51" marR="3885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1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Pte Hayes</a:t>
                      </a:r>
                      <a:endParaRPr lang="es-MX" sz="1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51" marR="3885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1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Plan Central y Bajo Chaco - Caminos Vecinales (Ver Listado de tramos en las planillas siguientes)</a:t>
                      </a:r>
                      <a:endParaRPr lang="es-MX" sz="1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51" marR="3885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MX" sz="1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26,16</a:t>
                      </a:r>
                      <a:endParaRPr lang="es-MX" sz="1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51" marR="3885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MX" sz="1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104</a:t>
                      </a:r>
                      <a:endParaRPr lang="es-MX" sz="1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51" marR="3885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MX" sz="1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12.048.091</a:t>
                      </a:r>
                      <a:endParaRPr lang="es-MX" sz="1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51" marR="3885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MX" sz="1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24 meses</a:t>
                      </a:r>
                      <a:endParaRPr lang="es-MX" sz="1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51" marR="38851" marT="0" marB="0"/>
                </a:tc>
                <a:extLst>
                  <a:ext uri="{0D108BD9-81ED-4DB2-BD59-A6C34878D82A}">
                    <a16:rowId xmlns:a16="http://schemas.microsoft.com/office/drawing/2014/main" val="832256935"/>
                  </a:ext>
                </a:extLst>
              </a:tr>
              <a:tr h="377168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MX" sz="1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15</a:t>
                      </a:r>
                      <a:endParaRPr lang="es-MX" sz="1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51" marR="3885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1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Alto Paraguay </a:t>
                      </a:r>
                      <a:endParaRPr lang="es-MX" sz="1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51" marR="3885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1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Alimentadores Ruta Bioceanica tramo Km. 65 - Toro Pampa - Fuerte Olimpo/ Toro Pampa - Bahía Negra</a:t>
                      </a:r>
                      <a:endParaRPr lang="es-MX" sz="1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51" marR="3885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MX" sz="1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260</a:t>
                      </a:r>
                      <a:endParaRPr lang="es-MX" sz="1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51" marR="3885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MX" sz="1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780</a:t>
                      </a:r>
                      <a:endParaRPr lang="es-MX" sz="1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51" marR="3885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MX" sz="1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2.600.000</a:t>
                      </a:r>
                      <a:endParaRPr lang="es-MX" sz="1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51" marR="3885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MX" sz="1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12 meses</a:t>
                      </a:r>
                      <a:endParaRPr lang="es-MX" sz="1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51" marR="38851" marT="0" marB="0"/>
                </a:tc>
                <a:extLst>
                  <a:ext uri="{0D108BD9-81ED-4DB2-BD59-A6C34878D82A}">
                    <a16:rowId xmlns:a16="http://schemas.microsoft.com/office/drawing/2014/main" val="1325678731"/>
                  </a:ext>
                </a:extLst>
              </a:tr>
              <a:tr h="125723">
                <a:tc gridSpan="3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MX" sz="1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Totales</a:t>
                      </a:r>
                      <a:endParaRPr lang="es-MX" sz="1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51" marR="38851" marT="0" marB="0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MX" sz="1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764,65</a:t>
                      </a:r>
                      <a:endParaRPr lang="es-MX" sz="1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51" marR="3885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MX" sz="1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2.804</a:t>
                      </a:r>
                      <a:endParaRPr lang="es-MX" sz="1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51" marR="3885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MX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195.751.418</a:t>
                      </a:r>
                      <a:endParaRPr lang="es-MX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51" marR="3885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MX" sz="1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es-MX" sz="1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51" marR="38851" marT="0" marB="0"/>
                </a:tc>
                <a:extLst>
                  <a:ext uri="{0D108BD9-81ED-4DB2-BD59-A6C34878D82A}">
                    <a16:rowId xmlns:a16="http://schemas.microsoft.com/office/drawing/2014/main" val="4785880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9751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408214" y="375568"/>
            <a:ext cx="3276600" cy="861774"/>
          </a:xfrm>
          <a:prstGeom prst="rect">
            <a:avLst/>
          </a:prstGeom>
          <a:solidFill>
            <a:srgbClr val="FF99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¡Gracias!</a:t>
            </a:r>
          </a:p>
        </p:txBody>
      </p:sp>
      <p:sp>
        <p:nvSpPr>
          <p:cNvPr id="4" name="Rectángulo 3"/>
          <p:cNvSpPr/>
          <p:nvPr/>
        </p:nvSpPr>
        <p:spPr>
          <a:xfrm>
            <a:off x="840014" y="1237342"/>
            <a:ext cx="2413000" cy="369332"/>
          </a:xfrm>
          <a:prstGeom prst="rect">
            <a:avLst/>
          </a:prstGeom>
          <a:solidFill>
            <a:srgbClr val="FF9900"/>
          </a:solidFill>
        </p:spPr>
        <p:txBody>
          <a:bodyPr wrap="square">
            <a:spAutoFit/>
          </a:bodyPr>
          <a:lstStyle/>
          <a:p>
            <a:pPr algn="ctr"/>
            <a:r>
              <a:rPr lang="es-MX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vea@mopc.gov.py</a:t>
            </a:r>
          </a:p>
        </p:txBody>
      </p:sp>
    </p:spTree>
    <p:extLst>
      <p:ext uri="{BB962C8B-B14F-4D97-AF65-F5344CB8AC3E}">
        <p14:creationId xmlns:p14="http://schemas.microsoft.com/office/powerpoint/2010/main" val="406563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121"/>
            <a:ext cx="9144000" cy="6443758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354795" y="1424084"/>
            <a:ext cx="3619902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Construidos más de </a:t>
            </a:r>
            <a:r>
              <a:rPr lang="es-MX" sz="3600" spc="-15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1.157</a:t>
            </a:r>
            <a:r>
              <a:rPr lang="es-MX" sz="3600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 Km</a:t>
            </a:r>
          </a:p>
          <a:p>
            <a:pPr algn="r"/>
            <a:r>
              <a:rPr lang="es-MX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de </a:t>
            </a:r>
            <a:r>
              <a:rPr lang="es-MX" sz="2200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nuevos asfaltados</a:t>
            </a:r>
            <a:endParaRPr lang="es-MX" sz="2200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anose="020B0502040204020203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5110182" y="1356568"/>
            <a:ext cx="3441968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En construcción </a:t>
            </a:r>
            <a:r>
              <a:rPr lang="es-MX" sz="3600" spc="-15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2.825</a:t>
            </a:r>
            <a:r>
              <a:rPr lang="es-MX" sz="3600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 Km </a:t>
            </a:r>
          </a:p>
          <a:p>
            <a:pPr algn="r"/>
            <a:r>
              <a:rPr lang="es-MX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de </a:t>
            </a:r>
            <a:r>
              <a:rPr lang="es-MX" sz="2200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nuevos asfaltados</a:t>
            </a:r>
            <a:endParaRPr lang="es-MX" sz="2200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anose="020B0502040204020203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249356" y="2567926"/>
            <a:ext cx="3793026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Mantenimiento de </a:t>
            </a:r>
            <a:r>
              <a:rPr lang="es-MX" sz="3600" spc="-15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12.850</a:t>
            </a:r>
            <a:r>
              <a:rPr lang="es-MX" sz="3600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 Km</a:t>
            </a:r>
          </a:p>
          <a:p>
            <a:pPr algn="r"/>
            <a:r>
              <a:rPr lang="es-MX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de </a:t>
            </a:r>
            <a:r>
              <a:rPr lang="es-MX" sz="2200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caminos no pavimentados</a:t>
            </a:r>
            <a:endParaRPr lang="es-MX" sz="2200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anose="020B0502040204020203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4849517" y="2494450"/>
            <a:ext cx="4124847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Trabajamos en otros </a:t>
            </a:r>
            <a:r>
              <a:rPr lang="es-MX" sz="3600" spc="-15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53.000</a:t>
            </a:r>
            <a:r>
              <a:rPr lang="es-MX" sz="3600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 </a:t>
            </a:r>
            <a:r>
              <a:rPr lang="es-MX" sz="36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Km </a:t>
            </a:r>
          </a:p>
          <a:p>
            <a:pPr algn="r"/>
            <a:r>
              <a:rPr lang="es-MX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de </a:t>
            </a:r>
            <a:r>
              <a:rPr lang="es-MX" sz="2200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caminos </a:t>
            </a:r>
            <a:r>
              <a:rPr lang="es-MX" sz="22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no pavimentados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887352" y="3756986"/>
            <a:ext cx="31149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Entregamos </a:t>
            </a:r>
            <a:r>
              <a:rPr lang="es-MX" sz="3600" spc="-15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3.700</a:t>
            </a:r>
            <a:r>
              <a:rPr lang="es-MX" sz="3600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 mts</a:t>
            </a:r>
          </a:p>
          <a:p>
            <a:pPr algn="r"/>
            <a:r>
              <a:rPr lang="es-MX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lineales de puentes de </a:t>
            </a:r>
            <a:endParaRPr lang="es-MX" spc="-15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anose="020B0502040204020203" pitchFamily="34" charset="0"/>
            </a:endParaRPr>
          </a:p>
          <a:p>
            <a:pPr algn="r"/>
            <a:r>
              <a:rPr lang="es-MX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Hormigón y </a:t>
            </a:r>
            <a:r>
              <a:rPr lang="es-MX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metal</a:t>
            </a:r>
            <a:endParaRPr lang="es-MX" sz="2200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anose="020B0502040204020203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5158896" y="3754627"/>
            <a:ext cx="36247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En construcción </a:t>
            </a:r>
            <a:r>
              <a:rPr lang="es-MX" sz="3600" spc="-15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6.500</a:t>
            </a:r>
            <a:r>
              <a:rPr lang="es-MX" sz="3600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 mts</a:t>
            </a:r>
          </a:p>
          <a:p>
            <a:pPr algn="r"/>
            <a:r>
              <a:rPr lang="es-MX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lineales de puentes de hormigón y metal</a:t>
            </a:r>
            <a:endParaRPr lang="es-MX" sz="2200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anose="020B0502040204020203" pitchFamily="34" charset="0"/>
            </a:endParaRPr>
          </a:p>
        </p:txBody>
      </p:sp>
      <p:sp>
        <p:nvSpPr>
          <p:cNvPr id="11" name="Flecha derecha 10"/>
          <p:cNvSpPr/>
          <p:nvPr/>
        </p:nvSpPr>
        <p:spPr>
          <a:xfrm>
            <a:off x="4271749" y="1692321"/>
            <a:ext cx="675550" cy="395785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pc="-150"/>
          </a:p>
        </p:txBody>
      </p:sp>
      <p:sp>
        <p:nvSpPr>
          <p:cNvPr id="12" name="Flecha derecha 11"/>
          <p:cNvSpPr/>
          <p:nvPr/>
        </p:nvSpPr>
        <p:spPr>
          <a:xfrm>
            <a:off x="4173967" y="2868365"/>
            <a:ext cx="675550" cy="395785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pc="-150"/>
          </a:p>
        </p:txBody>
      </p:sp>
      <p:sp>
        <p:nvSpPr>
          <p:cNvPr id="13" name="Flecha derecha 12"/>
          <p:cNvSpPr/>
          <p:nvPr/>
        </p:nvSpPr>
        <p:spPr>
          <a:xfrm>
            <a:off x="4173967" y="4100777"/>
            <a:ext cx="675550" cy="395785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pc="-150"/>
          </a:p>
        </p:txBody>
      </p:sp>
      <p:sp>
        <p:nvSpPr>
          <p:cNvPr id="14" name="CuadroTexto 13"/>
          <p:cNvSpPr txBox="1"/>
          <p:nvPr/>
        </p:nvSpPr>
        <p:spPr>
          <a:xfrm>
            <a:off x="354795" y="5175345"/>
            <a:ext cx="35060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sz="4000" spc="-15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4.600 </a:t>
            </a:r>
            <a:r>
              <a:rPr lang="es-MX" sz="4000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MILL U$S</a:t>
            </a:r>
            <a:endParaRPr lang="es-MX" sz="4000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anose="020B0502040204020203" pitchFamily="34" charset="0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4938660" y="5130470"/>
            <a:ext cx="33137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sz="4000" spc="-15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+85.000 </a:t>
            </a:r>
            <a:r>
              <a:rPr lang="es-MX" sz="3000" spc="-1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empleos</a:t>
            </a:r>
            <a:endParaRPr lang="es-MX" sz="3000" spc="-1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anose="020B0502040204020203" pitchFamily="34" charset="0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3147082" y="365575"/>
            <a:ext cx="22493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En cifras…</a:t>
            </a:r>
            <a:endParaRPr lang="es-MX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30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408"/>
            <a:ext cx="9144000" cy="646518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409433" y="196214"/>
            <a:ext cx="4858603" cy="553998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r"/>
            <a:r>
              <a:rPr lang="es-MX" sz="3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Implicancias Estratégicas…</a:t>
            </a:r>
            <a:endParaRPr lang="es-MX" sz="3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1769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492"/>
            <a:ext cx="9144000" cy="6445016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996284" y="322340"/>
            <a:ext cx="50496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Corredor Agroindustrial (Ruta de la Leche Región Occidental) (190,06 Km)</a:t>
            </a:r>
            <a:endParaRPr lang="es-MX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epler 296" panose="02000000000000000000" pitchFamily="50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6045957" y="560031"/>
            <a:ext cx="2961565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Ficha Técnica</a:t>
            </a:r>
          </a:p>
          <a:p>
            <a:endParaRPr lang="es-MX" sz="20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epler 296" panose="02000000000000000000" pitchFamily="50" charset="0"/>
            </a:endParaRPr>
          </a:p>
          <a:p>
            <a:r>
              <a:rPr lang="es-MX" sz="1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Nombre de proyecto:</a:t>
            </a:r>
          </a:p>
          <a:p>
            <a:r>
              <a:rPr lang="es-ES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Mejoramiento y Mantenimiento del Corredor Agroindustrial de la Región Occidental  </a:t>
            </a:r>
            <a:r>
              <a:rPr lang="es-ES" sz="1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en los tramos </a:t>
            </a:r>
            <a:r>
              <a:rPr lang="es-MX" sz="1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Cruce Pioneros – Desvío </a:t>
            </a:r>
            <a:r>
              <a:rPr lang="es-MX" sz="14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Paratodo</a:t>
            </a:r>
            <a:r>
              <a:rPr lang="es-MX" sz="1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 y Accesos a Santa Cecilia, Lolita, </a:t>
            </a:r>
            <a:r>
              <a:rPr lang="es-MX" sz="14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Paratodo</a:t>
            </a:r>
            <a:r>
              <a:rPr lang="es-MX" sz="1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, Cruce Douglas, Campo </a:t>
            </a:r>
            <a:r>
              <a:rPr lang="es-MX" sz="14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Aceval</a:t>
            </a:r>
            <a:r>
              <a:rPr lang="es-MX" sz="1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 y Avalos Sánchez.</a:t>
            </a:r>
          </a:p>
          <a:p>
            <a:endParaRPr lang="es-MX" sz="1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epler 296" panose="02000000000000000000" pitchFamily="50" charset="0"/>
            </a:endParaRPr>
          </a:p>
          <a:p>
            <a:r>
              <a:rPr lang="es-MX" sz="1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Departamento:</a:t>
            </a:r>
          </a:p>
          <a:p>
            <a:r>
              <a:rPr lang="es-MX" sz="1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Presidente Hayes</a:t>
            </a:r>
          </a:p>
          <a:p>
            <a:endParaRPr lang="es-MX" sz="1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epler 296" panose="02000000000000000000" pitchFamily="50" charset="0"/>
            </a:endParaRPr>
          </a:p>
          <a:p>
            <a:r>
              <a:rPr lang="es-MX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Inversión Estimada:</a:t>
            </a:r>
          </a:p>
          <a:p>
            <a:r>
              <a:rPr lang="es-MX" sz="1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U$S 194.000.000</a:t>
            </a:r>
          </a:p>
          <a:p>
            <a:endParaRPr lang="es-MX" sz="1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epler 296" panose="02000000000000000000" pitchFamily="50" charset="0"/>
            </a:endParaRPr>
          </a:p>
          <a:p>
            <a:r>
              <a:rPr lang="es-MX" sz="1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Fuente de Financiamiento:</a:t>
            </a:r>
          </a:p>
          <a:p>
            <a:r>
              <a:rPr lang="es-MX" sz="1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BID</a:t>
            </a:r>
          </a:p>
          <a:p>
            <a:endParaRPr lang="es-MX" sz="1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epler 296" panose="02000000000000000000" pitchFamily="50" charset="0"/>
            </a:endParaRPr>
          </a:p>
          <a:p>
            <a:r>
              <a:rPr lang="es-MX" sz="1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Código SNIP:</a:t>
            </a:r>
          </a:p>
          <a:p>
            <a:r>
              <a:rPr lang="es-MX" sz="1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863 – Priorizado.</a:t>
            </a:r>
          </a:p>
          <a:p>
            <a:endParaRPr lang="es-MX" sz="1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epler 296" panose="02000000000000000000" pitchFamily="50" charset="0"/>
            </a:endParaRPr>
          </a:p>
          <a:p>
            <a:endParaRPr lang="es-MX" sz="1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epler 296" panose="02000000000000000000" pitchFamily="50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245656" y="4912726"/>
            <a:ext cx="5663823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3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Avances y hoja de ruta: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3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Inversión Total 267.500.000 U$S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3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Préstamo </a:t>
            </a:r>
            <a:r>
              <a:rPr lang="es-MX" sz="13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aprobado por </a:t>
            </a:r>
            <a:r>
              <a:rPr lang="es-MX" sz="13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el BID.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3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Se hará un llamado de licitación Ad-</a:t>
            </a:r>
            <a:r>
              <a:rPr lang="es-ES" sz="13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Referendum</a:t>
            </a:r>
            <a:r>
              <a:rPr lang="es-ES" sz="13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 a la aprobación por ley del Contrato de </a:t>
            </a:r>
            <a:r>
              <a:rPr lang="es-ES" sz="13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Préstamo.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3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Fecha </a:t>
            </a:r>
            <a:r>
              <a:rPr lang="es-ES" sz="13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estimada: </a:t>
            </a:r>
            <a:r>
              <a:rPr lang="es-ES" sz="13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 Setiembre del 2020</a:t>
            </a:r>
            <a:endParaRPr lang="es-MX" sz="13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epler 296" panose="02000000000000000000" pitchFamily="50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103" y="1067869"/>
            <a:ext cx="2403337" cy="36197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" descr="https://www.lanacion.com.py/resizer/W1y56QN-buORKwWk7aZuV4F7VjE=/1020x0/arc-anglerfish-arc2-prod-lanacionpy.s3.amazonaws.com/public/QVQLISYZMVFGTAXM66LRQ4JURA.jpg?token=ba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410" y="1067869"/>
            <a:ext cx="2606308" cy="19547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679" y="3220996"/>
            <a:ext cx="2619039" cy="14666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Rectángulo 10"/>
          <p:cNvSpPr/>
          <p:nvPr/>
        </p:nvSpPr>
        <p:spPr>
          <a:xfrm>
            <a:off x="1" y="1097430"/>
            <a:ext cx="818864" cy="727122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MX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1.1</a:t>
            </a:r>
            <a:endParaRPr lang="es-MX" sz="3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epler 296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2388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492"/>
            <a:ext cx="9144000" cy="6445016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996285" y="277261"/>
            <a:ext cx="49131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Corredor Agroindustrial (Departamento de San Pedro) (80,36 Km)</a:t>
            </a:r>
            <a:endParaRPr lang="es-MX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epler 296" panose="02000000000000000000" pitchFamily="50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0" y="1097430"/>
            <a:ext cx="887103" cy="727122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MX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1.2</a:t>
            </a:r>
            <a:endParaRPr lang="es-MX" sz="3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epler 296" panose="02000000000000000000" pitchFamily="50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6045957" y="597455"/>
            <a:ext cx="2961565" cy="566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Ficha Técnica</a:t>
            </a:r>
          </a:p>
          <a:p>
            <a:endParaRPr lang="es-MX" sz="20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epler 296" panose="02000000000000000000" pitchFamily="50" charset="0"/>
            </a:endParaRPr>
          </a:p>
          <a:p>
            <a:r>
              <a:rPr lang="es-MX" sz="1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Nombre de proyecto:</a:t>
            </a:r>
          </a:p>
          <a:p>
            <a:r>
              <a:rPr lang="es-ES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Mejoramiento y Mantenimiento  del Corredor Agroindustrial de la Región </a:t>
            </a:r>
            <a:r>
              <a:rPr lang="es-ES" sz="1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Oriental en los tramos </a:t>
            </a:r>
            <a:r>
              <a:rPr lang="es-MX" sz="1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Villa del Rosario – </a:t>
            </a:r>
            <a:r>
              <a:rPr lang="es-MX" sz="14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Volendam</a:t>
            </a:r>
            <a:r>
              <a:rPr lang="es-MX" sz="1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 – San Pablo – Empalme Ruta PY11 (Cruce Yacaré </a:t>
            </a:r>
            <a:r>
              <a:rPr lang="es-MX" sz="14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Ñe‘é</a:t>
            </a:r>
            <a:r>
              <a:rPr lang="es-MX" sz="1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) y Acceso al Puerto </a:t>
            </a:r>
            <a:r>
              <a:rPr lang="es-MX" sz="14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Mbopicuá</a:t>
            </a:r>
            <a:r>
              <a:rPr lang="es-MX" sz="1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.</a:t>
            </a:r>
          </a:p>
          <a:p>
            <a:endParaRPr lang="es-MX" sz="1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epler 296" panose="02000000000000000000" pitchFamily="50" charset="0"/>
            </a:endParaRPr>
          </a:p>
          <a:p>
            <a:r>
              <a:rPr lang="es-MX" sz="1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Departamento:</a:t>
            </a:r>
          </a:p>
          <a:p>
            <a:r>
              <a:rPr lang="es-MX" sz="1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San Pedro</a:t>
            </a:r>
          </a:p>
          <a:p>
            <a:endParaRPr lang="es-MX" sz="1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epler 296" panose="02000000000000000000" pitchFamily="50" charset="0"/>
            </a:endParaRPr>
          </a:p>
          <a:p>
            <a:r>
              <a:rPr lang="es-MX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Inversión Estimada:</a:t>
            </a:r>
          </a:p>
          <a:p>
            <a:r>
              <a:rPr lang="es-MX" sz="1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U$S 73.500.000</a:t>
            </a:r>
          </a:p>
          <a:p>
            <a:endParaRPr lang="es-MX" sz="1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epler 296" panose="02000000000000000000" pitchFamily="50" charset="0"/>
            </a:endParaRPr>
          </a:p>
          <a:p>
            <a:r>
              <a:rPr lang="es-MX" sz="1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Fuente de Financiamiento:</a:t>
            </a:r>
          </a:p>
          <a:p>
            <a:r>
              <a:rPr lang="es-MX" sz="1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BID</a:t>
            </a:r>
          </a:p>
          <a:p>
            <a:endParaRPr lang="es-MX" sz="1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epler 296" panose="02000000000000000000" pitchFamily="50" charset="0"/>
            </a:endParaRPr>
          </a:p>
          <a:p>
            <a:r>
              <a:rPr lang="es-MX" sz="1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Código SNIP:</a:t>
            </a:r>
          </a:p>
          <a:p>
            <a:r>
              <a:rPr lang="es-MX" sz="1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864 – Priorizado. </a:t>
            </a:r>
          </a:p>
          <a:p>
            <a:endParaRPr lang="es-MX" sz="1400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epler 296" panose="02000000000000000000" pitchFamily="50" charset="0"/>
            </a:endParaRPr>
          </a:p>
          <a:p>
            <a:endParaRPr lang="es-MX" sz="1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epler 296" panose="02000000000000000000" pitchFamily="50" charset="0"/>
            </a:endParaRPr>
          </a:p>
          <a:p>
            <a:endParaRPr lang="es-MX" sz="1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epler 296" panose="02000000000000000000" pitchFamily="50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245656" y="4927556"/>
            <a:ext cx="5800301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3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Avances y hoja de ruta: </a:t>
            </a:r>
            <a:endParaRPr lang="es-MX" sz="1300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epler 296" panose="020000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3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En proceso de creación de Estructura Presupuestaria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3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SIME 33.418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3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Empleos directos para 400 personas.</a:t>
            </a:r>
          </a:p>
          <a:p>
            <a:r>
              <a:rPr lang="es-MX" sz="13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 </a:t>
            </a:r>
            <a:endParaRPr lang="es-MX" sz="13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epler 296" panose="02000000000000000000" pitchFamily="50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370" y="1097430"/>
            <a:ext cx="4305278" cy="35888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79298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492"/>
            <a:ext cx="9144000" cy="6445016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996284" y="229167"/>
            <a:ext cx="50496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Corredor Metropolitano del Este (37,10 Km) </a:t>
            </a:r>
            <a:endParaRPr lang="es-MX" sz="2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epler 296" panose="02000000000000000000" pitchFamily="50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0" y="223766"/>
            <a:ext cx="887103" cy="727122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MX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2.1</a:t>
            </a:r>
            <a:endParaRPr lang="es-MX" sz="3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epler 296" panose="02000000000000000000" pitchFamily="50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6045957" y="373968"/>
            <a:ext cx="2961565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Ficha Técnica</a:t>
            </a:r>
          </a:p>
          <a:p>
            <a:endParaRPr lang="es-MX" sz="20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epler 296" panose="02000000000000000000" pitchFamily="50" charset="0"/>
            </a:endParaRPr>
          </a:p>
          <a:p>
            <a:r>
              <a:rPr lang="es-MX" sz="13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Nombre de Proyecto:</a:t>
            </a:r>
          </a:p>
          <a:p>
            <a:r>
              <a:rPr lang="es-ES" sz="13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Construcción del Acceso Vial al Puente Internacional sobre el Río Paraná entre Presidente Franco y </a:t>
            </a:r>
            <a:r>
              <a:rPr lang="es-ES" sz="13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Foz</a:t>
            </a:r>
            <a:r>
              <a:rPr lang="es-ES" sz="13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 de </a:t>
            </a:r>
            <a:r>
              <a:rPr lang="es-ES" sz="13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Iguazú, Puente </a:t>
            </a:r>
            <a:r>
              <a:rPr lang="es-ES" sz="13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con Brasil (Puente Integración</a:t>
            </a:r>
            <a:r>
              <a:rPr lang="es-ES" sz="13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).</a:t>
            </a:r>
          </a:p>
          <a:p>
            <a:endParaRPr lang="es-MX" sz="1300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epler 296" panose="02000000000000000000" pitchFamily="50" charset="0"/>
            </a:endParaRPr>
          </a:p>
          <a:p>
            <a:r>
              <a:rPr lang="es-MX" sz="13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Accesos </a:t>
            </a:r>
            <a:r>
              <a:rPr lang="es-MX" sz="13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al puente – Centro de Control – vía de conexión entre Ruta PY07 y Supercarretera al Norte de Hernandarias a través de la calle </a:t>
            </a:r>
            <a:r>
              <a:rPr lang="es-MX" sz="13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Acaray</a:t>
            </a:r>
            <a:r>
              <a:rPr lang="es-MX" sz="13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 (Minga </a:t>
            </a:r>
            <a:r>
              <a:rPr lang="es-MX" sz="13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Guasu</a:t>
            </a:r>
            <a:r>
              <a:rPr lang="es-MX" sz="13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).</a:t>
            </a:r>
          </a:p>
          <a:p>
            <a:endParaRPr lang="es-MX" sz="13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epler 296" panose="02000000000000000000" pitchFamily="50" charset="0"/>
            </a:endParaRPr>
          </a:p>
          <a:p>
            <a:r>
              <a:rPr lang="es-MX" sz="13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Departamento:</a:t>
            </a:r>
          </a:p>
          <a:p>
            <a:r>
              <a:rPr lang="es-MX" sz="13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Alto Paraná</a:t>
            </a:r>
          </a:p>
          <a:p>
            <a:endParaRPr lang="es-MX" sz="13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epler 296" panose="02000000000000000000" pitchFamily="50" charset="0"/>
            </a:endParaRPr>
          </a:p>
          <a:p>
            <a:r>
              <a:rPr lang="es-MX" sz="13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Inversión Estimada:</a:t>
            </a:r>
          </a:p>
          <a:p>
            <a:r>
              <a:rPr lang="es-MX" sz="13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U$S 212.000.000</a:t>
            </a:r>
          </a:p>
          <a:p>
            <a:endParaRPr lang="es-MX" sz="13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epler 296" panose="02000000000000000000" pitchFamily="50" charset="0"/>
            </a:endParaRPr>
          </a:p>
          <a:p>
            <a:r>
              <a:rPr lang="es-MX" sz="13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Fuente de Financiamiento:</a:t>
            </a:r>
          </a:p>
          <a:p>
            <a:r>
              <a:rPr lang="es-MX" sz="13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CAF</a:t>
            </a:r>
          </a:p>
          <a:p>
            <a:endParaRPr lang="es-MX" sz="1300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epler 296" panose="02000000000000000000" pitchFamily="50" charset="0"/>
            </a:endParaRPr>
          </a:p>
          <a:p>
            <a:r>
              <a:rPr lang="es-MX" sz="13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Código SNIP:</a:t>
            </a:r>
          </a:p>
          <a:p>
            <a:r>
              <a:rPr lang="es-MX" sz="13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191 – Priorizado.</a:t>
            </a:r>
          </a:p>
          <a:p>
            <a:endParaRPr lang="es-MX" sz="1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epler 296" panose="02000000000000000000" pitchFamily="50" charset="0"/>
            </a:endParaRPr>
          </a:p>
          <a:p>
            <a:endParaRPr lang="es-MX" sz="1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epler 296" panose="02000000000000000000" pitchFamily="50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191067" y="5031084"/>
            <a:ext cx="571841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Avances y hoja de ruta: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Se hará un llamado de licitación Ad-</a:t>
            </a:r>
            <a:r>
              <a:rPr lang="es-MX" sz="14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Referendum</a:t>
            </a:r>
            <a:r>
              <a:rPr lang="es-MX" sz="1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 (cuando el Proyecto de Ley ingrese al Congreso) para la aprobación por ley del Contrato de Préstamo.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Fecha estimada: Setiembre 2020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04" y="1168360"/>
            <a:ext cx="5506375" cy="38054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Elipse 7"/>
          <p:cNvSpPr/>
          <p:nvPr/>
        </p:nvSpPr>
        <p:spPr>
          <a:xfrm rot="1918737">
            <a:off x="2102610" y="3185071"/>
            <a:ext cx="2920994" cy="16049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45281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492"/>
            <a:ext cx="9144000" cy="6445016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996284" y="229167"/>
            <a:ext cx="50496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Corredor Metropolitano del Este (37,10 Km) </a:t>
            </a:r>
            <a:endParaRPr lang="es-MX" sz="2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epler 296" panose="02000000000000000000" pitchFamily="50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0" y="223766"/>
            <a:ext cx="887103" cy="727122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MX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2.2</a:t>
            </a:r>
            <a:endParaRPr lang="es-MX" sz="3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epler 296" panose="02000000000000000000" pitchFamily="50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97" y="1125156"/>
            <a:ext cx="5550082" cy="38346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Rectángulo 6"/>
          <p:cNvSpPr/>
          <p:nvPr/>
        </p:nvSpPr>
        <p:spPr>
          <a:xfrm>
            <a:off x="245656" y="5161714"/>
            <a:ext cx="566382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Avances y hoja de ruta: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Préstamo aprobado 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A la Aprobación del Congreso.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Empleo directo para 1.000 personas.</a:t>
            </a:r>
            <a:endParaRPr lang="es-MX" sz="1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epler 296" panose="02000000000000000000" pitchFamily="50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6045957" y="373968"/>
            <a:ext cx="2961565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Ficha Técnica</a:t>
            </a:r>
          </a:p>
          <a:p>
            <a:endParaRPr lang="es-MX" sz="20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epler 296" panose="02000000000000000000" pitchFamily="50" charset="0"/>
            </a:endParaRPr>
          </a:p>
          <a:p>
            <a:r>
              <a:rPr lang="es-MX" sz="13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Nombre de Proyecto:</a:t>
            </a:r>
          </a:p>
          <a:p>
            <a:r>
              <a:rPr lang="es-ES" sz="13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Construcción del Acceso Vial al Puente Internacional sobre el Río Paraná entre Presidente Franco y </a:t>
            </a:r>
            <a:r>
              <a:rPr lang="es-ES" sz="13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Foz</a:t>
            </a:r>
            <a:r>
              <a:rPr lang="es-ES" sz="13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 de </a:t>
            </a:r>
            <a:r>
              <a:rPr lang="es-ES" sz="13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Iguazú, Puente </a:t>
            </a:r>
            <a:r>
              <a:rPr lang="es-ES" sz="13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con Brasil (Puente Integración</a:t>
            </a:r>
            <a:r>
              <a:rPr lang="es-ES" sz="13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).</a:t>
            </a:r>
          </a:p>
          <a:p>
            <a:endParaRPr lang="es-MX" sz="1300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epler 296" panose="02000000000000000000" pitchFamily="50" charset="0"/>
            </a:endParaRPr>
          </a:p>
          <a:p>
            <a:r>
              <a:rPr lang="es-MX" sz="13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Accesos </a:t>
            </a:r>
            <a:r>
              <a:rPr lang="es-MX" sz="13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al puente – Centro de Control – vía de conexión entre Ruta PY07 y Supercarretera al Norte de Hernandarias a través de la calle </a:t>
            </a:r>
            <a:r>
              <a:rPr lang="es-MX" sz="13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Acaray</a:t>
            </a:r>
            <a:r>
              <a:rPr lang="es-MX" sz="13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 (Minga </a:t>
            </a:r>
            <a:r>
              <a:rPr lang="es-MX" sz="13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Guasu</a:t>
            </a:r>
            <a:r>
              <a:rPr lang="es-MX" sz="13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).</a:t>
            </a:r>
          </a:p>
          <a:p>
            <a:endParaRPr lang="es-MX" sz="13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epler 296" panose="02000000000000000000" pitchFamily="50" charset="0"/>
            </a:endParaRPr>
          </a:p>
          <a:p>
            <a:r>
              <a:rPr lang="es-MX" sz="13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Departamento:</a:t>
            </a:r>
          </a:p>
          <a:p>
            <a:r>
              <a:rPr lang="es-MX" sz="13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Alto Paraná</a:t>
            </a:r>
          </a:p>
          <a:p>
            <a:endParaRPr lang="es-MX" sz="13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epler 296" panose="02000000000000000000" pitchFamily="50" charset="0"/>
            </a:endParaRPr>
          </a:p>
          <a:p>
            <a:r>
              <a:rPr lang="es-MX" sz="13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Inversión Estimada:</a:t>
            </a:r>
          </a:p>
          <a:p>
            <a:r>
              <a:rPr lang="es-MX" sz="13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U$S 212.000.000</a:t>
            </a:r>
          </a:p>
          <a:p>
            <a:endParaRPr lang="es-MX" sz="13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epler 296" panose="02000000000000000000" pitchFamily="50" charset="0"/>
            </a:endParaRPr>
          </a:p>
          <a:p>
            <a:r>
              <a:rPr lang="es-MX" sz="13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Fuente de Financiamiento:</a:t>
            </a:r>
          </a:p>
          <a:p>
            <a:r>
              <a:rPr lang="es-MX" sz="13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CAF</a:t>
            </a:r>
          </a:p>
          <a:p>
            <a:endParaRPr lang="es-MX" sz="1300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epler 296" panose="02000000000000000000" pitchFamily="50" charset="0"/>
            </a:endParaRPr>
          </a:p>
          <a:p>
            <a:r>
              <a:rPr lang="es-MX" sz="13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Código SNIP:</a:t>
            </a:r>
          </a:p>
          <a:p>
            <a:r>
              <a:rPr lang="es-MX" sz="13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191 – Priorizado.</a:t>
            </a:r>
          </a:p>
          <a:p>
            <a:endParaRPr lang="es-MX" sz="1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epler 296" panose="02000000000000000000" pitchFamily="50" charset="0"/>
            </a:endParaRPr>
          </a:p>
          <a:p>
            <a:endParaRPr lang="es-MX" sz="1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epler 296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320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492"/>
            <a:ext cx="9144000" cy="6445016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887103" y="399252"/>
            <a:ext cx="547275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Ruta de la </a:t>
            </a:r>
            <a:r>
              <a:rPr lang="es-MX" sz="2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Soberanía (193,44 </a:t>
            </a:r>
            <a:r>
              <a:rPr lang="es-MX" sz="2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Km)</a:t>
            </a:r>
          </a:p>
        </p:txBody>
      </p:sp>
      <p:sp>
        <p:nvSpPr>
          <p:cNvPr id="5" name="Rectángulo 4"/>
          <p:cNvSpPr/>
          <p:nvPr/>
        </p:nvSpPr>
        <p:spPr>
          <a:xfrm>
            <a:off x="6045957" y="1060164"/>
            <a:ext cx="296156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Ficha Técnica</a:t>
            </a:r>
          </a:p>
          <a:p>
            <a:endParaRPr lang="es-MX" sz="20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epler 296" panose="02000000000000000000" pitchFamily="50" charset="0"/>
            </a:endParaRPr>
          </a:p>
          <a:p>
            <a:r>
              <a:rPr lang="es-MX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Nombre de Proyecto:</a:t>
            </a:r>
          </a:p>
          <a:p>
            <a:r>
              <a:rPr lang="es-MX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Mejoramiento de la Ruta PY17 en el Tramo Pedro Juan Caballero – Capitán </a:t>
            </a:r>
            <a:r>
              <a:rPr lang="es-MX" sz="1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Bado</a:t>
            </a:r>
            <a:r>
              <a:rPr lang="es-MX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 – </a:t>
            </a:r>
            <a:r>
              <a:rPr lang="es-MX" sz="1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Itanará</a:t>
            </a:r>
            <a:r>
              <a:rPr lang="es-MX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 – </a:t>
            </a:r>
            <a:r>
              <a:rPr lang="es-MX" sz="1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Ypejhú</a:t>
            </a:r>
            <a:r>
              <a:rPr lang="es-MX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.</a:t>
            </a:r>
          </a:p>
          <a:p>
            <a:endParaRPr lang="es-MX" sz="1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epler 296" panose="02000000000000000000" pitchFamily="50" charset="0"/>
            </a:endParaRPr>
          </a:p>
          <a:p>
            <a:r>
              <a:rPr lang="es-MX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Departamentos:</a:t>
            </a:r>
          </a:p>
          <a:p>
            <a:r>
              <a:rPr lang="es-MX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Amambay – </a:t>
            </a:r>
            <a:r>
              <a:rPr lang="es-MX" sz="1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Canendiyú</a:t>
            </a:r>
            <a:r>
              <a:rPr lang="es-MX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 </a:t>
            </a:r>
          </a:p>
          <a:p>
            <a:endParaRPr lang="es-MX" sz="1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epler 296" panose="02000000000000000000" pitchFamily="50" charset="0"/>
            </a:endParaRPr>
          </a:p>
          <a:p>
            <a:r>
              <a:rPr lang="es-MX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Inversión Estimada:</a:t>
            </a:r>
          </a:p>
          <a:p>
            <a:r>
              <a:rPr lang="es-MX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U$S 220.000.000</a:t>
            </a:r>
          </a:p>
          <a:p>
            <a:endParaRPr lang="es-MX" sz="1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epler 296" panose="02000000000000000000" pitchFamily="50" charset="0"/>
            </a:endParaRPr>
          </a:p>
          <a:p>
            <a:r>
              <a:rPr lang="es-MX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Fuente de Financiamiento:</a:t>
            </a:r>
          </a:p>
          <a:p>
            <a:r>
              <a:rPr lang="es-MX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FONPLATA</a:t>
            </a:r>
          </a:p>
          <a:p>
            <a:endParaRPr lang="es-MX" sz="1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epler 296" panose="02000000000000000000" pitchFamily="50" charset="0"/>
            </a:endParaRPr>
          </a:p>
          <a:p>
            <a:r>
              <a:rPr lang="es-MX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Código SNIP:</a:t>
            </a:r>
          </a:p>
          <a:p>
            <a:r>
              <a:rPr lang="es-MX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796 – Priorizado.</a:t>
            </a:r>
          </a:p>
        </p:txBody>
      </p:sp>
      <p:sp>
        <p:nvSpPr>
          <p:cNvPr id="6" name="Rectángulo 5"/>
          <p:cNvSpPr/>
          <p:nvPr/>
        </p:nvSpPr>
        <p:spPr>
          <a:xfrm>
            <a:off x="245656" y="5069013"/>
            <a:ext cx="566382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Avances y hoja de ruta: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Préstamo aprobado</a:t>
            </a:r>
            <a:r>
              <a:rPr lang="es-MX" sz="1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A la aprobación del </a:t>
            </a:r>
            <a:r>
              <a:rPr lang="es-MX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C</a:t>
            </a:r>
            <a:r>
              <a:rPr lang="es-MX" sz="1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ongreso. </a:t>
            </a:r>
            <a:endParaRPr lang="es-MX" sz="1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epler 296" panose="020000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Inconvenientes con el presupuesto para expropiaciones.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Empleos directos para 800 personas.  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78" r="25417" b="29194"/>
          <a:stretch/>
        </p:blipFill>
        <p:spPr>
          <a:xfrm>
            <a:off x="1316182" y="1092861"/>
            <a:ext cx="4203669" cy="38328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Elipse 9"/>
          <p:cNvSpPr/>
          <p:nvPr/>
        </p:nvSpPr>
        <p:spPr>
          <a:xfrm rot="20963341">
            <a:off x="3095833" y="2262737"/>
            <a:ext cx="1049933" cy="17498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Rectángulo 11"/>
          <p:cNvSpPr/>
          <p:nvPr/>
        </p:nvSpPr>
        <p:spPr>
          <a:xfrm>
            <a:off x="0" y="1097430"/>
            <a:ext cx="887103" cy="727122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MX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3</a:t>
            </a:r>
            <a:endParaRPr lang="es-MX" sz="3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epler 296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143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492"/>
            <a:ext cx="9144000" cy="6445016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996284" y="380447"/>
            <a:ext cx="504967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Puerto Indio – Mbaracayú</a:t>
            </a:r>
          </a:p>
          <a:p>
            <a:r>
              <a:rPr lang="es-MX" sz="2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Supercarretera (60 Km)</a:t>
            </a:r>
            <a:endParaRPr lang="es-MX" sz="22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epler 296" panose="02000000000000000000" pitchFamily="50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0" y="1382602"/>
            <a:ext cx="887103" cy="727122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MX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4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284" y="1382602"/>
            <a:ext cx="4961213" cy="30064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ángulo 5"/>
          <p:cNvSpPr/>
          <p:nvPr/>
        </p:nvSpPr>
        <p:spPr>
          <a:xfrm>
            <a:off x="6237027" y="1032868"/>
            <a:ext cx="2770495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Ficha Técnica</a:t>
            </a:r>
          </a:p>
          <a:p>
            <a:endParaRPr lang="es-MX" sz="20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epler 296" panose="02000000000000000000" pitchFamily="50" charset="0"/>
            </a:endParaRPr>
          </a:p>
          <a:p>
            <a:r>
              <a:rPr lang="es-MX" sz="1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Nombre de proyecto:</a:t>
            </a:r>
          </a:p>
          <a:p>
            <a:r>
              <a:rPr lang="es-ES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Pavimentación de la Ruta </a:t>
            </a:r>
            <a:r>
              <a:rPr lang="es-ES" sz="1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PY21 </a:t>
            </a:r>
            <a:r>
              <a:rPr lang="es-ES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Tramo Puerto Indio – Empalme Supercarretera </a:t>
            </a:r>
            <a:r>
              <a:rPr lang="es-ES" sz="14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Itaipú</a:t>
            </a:r>
            <a:r>
              <a:rPr lang="es-ES" sz="1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.</a:t>
            </a:r>
            <a:endParaRPr lang="es-MX" sz="1400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epler 296" panose="02000000000000000000" pitchFamily="50" charset="0"/>
            </a:endParaRPr>
          </a:p>
          <a:p>
            <a:endParaRPr lang="es-MX" sz="1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epler 296" panose="02000000000000000000" pitchFamily="50" charset="0"/>
            </a:endParaRPr>
          </a:p>
          <a:p>
            <a:r>
              <a:rPr lang="es-MX" sz="1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Departamento:</a:t>
            </a:r>
          </a:p>
          <a:p>
            <a:r>
              <a:rPr lang="es-MX" sz="1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Alto Paraná</a:t>
            </a:r>
          </a:p>
          <a:p>
            <a:endParaRPr lang="es-MX" sz="1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epler 296" panose="02000000000000000000" pitchFamily="50" charset="0"/>
            </a:endParaRPr>
          </a:p>
          <a:p>
            <a:r>
              <a:rPr lang="es-MX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Inversión Estimada:</a:t>
            </a:r>
          </a:p>
          <a:p>
            <a:r>
              <a:rPr lang="es-MX" sz="1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U$S 100.000.000</a:t>
            </a:r>
          </a:p>
          <a:p>
            <a:endParaRPr lang="es-MX" sz="1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epler 296" panose="02000000000000000000" pitchFamily="50" charset="0"/>
            </a:endParaRPr>
          </a:p>
          <a:p>
            <a:r>
              <a:rPr lang="es-MX" sz="1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Fuente de Financiamiento:</a:t>
            </a:r>
          </a:p>
          <a:p>
            <a:r>
              <a:rPr lang="es-MX" sz="1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CAF</a:t>
            </a:r>
          </a:p>
          <a:p>
            <a:endParaRPr lang="es-MX" sz="1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epler 296" panose="02000000000000000000" pitchFamily="50" charset="0"/>
            </a:endParaRPr>
          </a:p>
          <a:p>
            <a:r>
              <a:rPr lang="es-MX" sz="1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Código SNIP:</a:t>
            </a:r>
          </a:p>
          <a:p>
            <a:r>
              <a:rPr lang="es-MX" sz="1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857 – Viable.</a:t>
            </a:r>
          </a:p>
          <a:p>
            <a:endParaRPr lang="es-MX" sz="1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epler 296" panose="02000000000000000000" pitchFamily="50" charset="0"/>
            </a:endParaRPr>
          </a:p>
          <a:p>
            <a:endParaRPr lang="es-MX" sz="1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epler 296" panose="02000000000000000000" pitchFamily="50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91067" y="4731354"/>
            <a:ext cx="6045960" cy="149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3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Avances y Hoja de ruta: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3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Préstamo aprobado por CAF.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3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Por remitirse al Ministerio de Hacienda.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3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Se hará un llamado de licitación Ad-</a:t>
            </a:r>
            <a:r>
              <a:rPr lang="es-ES" sz="13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Referendum</a:t>
            </a:r>
            <a:r>
              <a:rPr lang="es-ES" sz="13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 a la aprobación por ley del Contrato de Préstamo (es decir cuando el Proyecto de Ley ingrese al Congreso</a:t>
            </a:r>
            <a:r>
              <a:rPr lang="es-ES" sz="13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).</a:t>
            </a:r>
            <a:r>
              <a:rPr lang="es-MX" sz="13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 </a:t>
            </a:r>
            <a:r>
              <a:rPr lang="es-MX" sz="13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Fecha estimada: Mes de </a:t>
            </a:r>
            <a:r>
              <a:rPr lang="es-MX" sz="13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Setiembre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3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pler 296" panose="02000000000000000000" pitchFamily="50" charset="0"/>
              </a:rPr>
              <a:t>Empleos directos para 300 personas.</a:t>
            </a:r>
            <a:endParaRPr lang="es-MX" sz="13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epler 296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532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2452</TotalTime>
  <Words>1876</Words>
  <Application>Microsoft Office PowerPoint</Application>
  <PresentationFormat>Presentación en pantalla (4:3)</PresentationFormat>
  <Paragraphs>477</Paragraphs>
  <Slides>17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3" baseType="lpstr">
      <vt:lpstr>Arial</vt:lpstr>
      <vt:lpstr>Bahnschrift SemiBold SemiConden</vt:lpstr>
      <vt:lpstr>Calibri</vt:lpstr>
      <vt:lpstr>Calibri Light</vt:lpstr>
      <vt:lpstr>Kepler 296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Estrategos</dc:creator>
  <cp:lastModifiedBy>Estrategos</cp:lastModifiedBy>
  <cp:revision>43</cp:revision>
  <cp:lastPrinted>2020-09-17T12:51:57Z</cp:lastPrinted>
  <dcterms:created xsi:type="dcterms:W3CDTF">2020-09-15T22:10:08Z</dcterms:created>
  <dcterms:modified xsi:type="dcterms:W3CDTF">2020-10-03T18:41:25Z</dcterms:modified>
</cp:coreProperties>
</file>